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7" r:id="rId8"/>
    <p:sldId id="262" r:id="rId9"/>
    <p:sldId id="263" r:id="rId10"/>
    <p:sldId id="276" r:id="rId11"/>
    <p:sldId id="264" r:id="rId12"/>
    <p:sldId id="265" r:id="rId13"/>
    <p:sldId id="266" r:id="rId14"/>
    <p:sldId id="268" r:id="rId15"/>
    <p:sldId id="269" r:id="rId16"/>
    <p:sldId id="270" r:id="rId17"/>
    <p:sldId id="271" r:id="rId18"/>
    <p:sldId id="272" r:id="rId19"/>
    <p:sldId id="274" r:id="rId20"/>
    <p:sldId id="278" r:id="rId21"/>
    <p:sldId id="273" r:id="rId22"/>
    <p:sldId id="275" r:id="rId23"/>
    <p:sldId id="279"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8" d="100"/>
          <a:sy n="118" d="100"/>
        </p:scale>
        <p:origin x="-1434"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E63F496-6439-4ED4-B6E5-7A2E244FC6BC}"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6CA0CA-A4B9-4BE2-8FFA-4F1DEFC7829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63F496-6439-4ED4-B6E5-7A2E244FC6BC}"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6CA0CA-A4B9-4BE2-8FFA-4F1DEFC7829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63F496-6439-4ED4-B6E5-7A2E244FC6BC}"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6CA0CA-A4B9-4BE2-8FFA-4F1DEFC7829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E63F496-6439-4ED4-B6E5-7A2E244FC6BC}" type="datetimeFigureOut">
              <a:rPr lang="en-US" smtClean="0"/>
              <a:pPr/>
              <a:t>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6CA0CA-A4B9-4BE2-8FFA-4F1DEFC7829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E63F496-6439-4ED4-B6E5-7A2E244FC6BC}" type="datetimeFigureOut">
              <a:rPr lang="en-US" smtClean="0"/>
              <a:pPr/>
              <a:t>1/24/2017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C6CA0CA-A4B9-4BE2-8FFA-4F1DEFC7829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63F496-6439-4ED4-B6E5-7A2E244FC6BC}" type="datetimeFigureOut">
              <a:rPr lang="en-US" smtClean="0"/>
              <a:pPr/>
              <a:t>1/24/2017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6CA0CA-A4B9-4BE2-8FFA-4F1DEFC7829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63F496-6439-4ED4-B6E5-7A2E244FC6BC}" type="datetimeFigureOut">
              <a:rPr lang="en-US" smtClean="0"/>
              <a:pPr/>
              <a:t>1/24/2017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C6CA0CA-A4B9-4BE2-8FFA-4F1DEFC7829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63F496-6439-4ED4-B6E5-7A2E244FC6BC}" type="datetimeFigureOut">
              <a:rPr lang="en-US" smtClean="0"/>
              <a:pPr/>
              <a:t>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6CA0CA-A4B9-4BE2-8FFA-4F1DEFC7829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63F496-6439-4ED4-B6E5-7A2E244FC6BC}" type="datetimeFigureOut">
              <a:rPr lang="en-US" smtClean="0"/>
              <a:pPr/>
              <a:t>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6CA0CA-A4B9-4BE2-8FFA-4F1DEFC7829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63F496-6439-4ED4-B6E5-7A2E244FC6BC}"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6CA0CA-A4B9-4BE2-8FFA-4F1DEFC7829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63F496-6439-4ED4-B6E5-7A2E244FC6BC}"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6CA0CA-A4B9-4BE2-8FFA-4F1DEFC7829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63F496-6439-4ED4-B6E5-7A2E244FC6BC}" type="datetimeFigureOut">
              <a:rPr lang="en-US" smtClean="0"/>
              <a:pPr/>
              <a:t>1/24/2017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6CA0CA-A4B9-4BE2-8FFA-4F1DEFC7829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052736"/>
            <a:ext cx="8401080" cy="3096344"/>
          </a:xfrm>
        </p:spPr>
        <p:style>
          <a:lnRef idx="1">
            <a:schemeClr val="accent3"/>
          </a:lnRef>
          <a:fillRef idx="2">
            <a:schemeClr val="accent3"/>
          </a:fillRef>
          <a:effectRef idx="1">
            <a:schemeClr val="accent3"/>
          </a:effectRef>
          <a:fontRef idx="minor">
            <a:schemeClr val="dk1"/>
          </a:fontRef>
        </p:style>
        <p:txBody>
          <a:bodyPr anchor="ctr">
            <a:normAutofit fontScale="90000"/>
          </a:bodyPr>
          <a:lstStyle/>
          <a:p>
            <a:r>
              <a:rPr lang="sr-Cyrl-RS" b="1" dirty="0" smtClean="0">
                <a:solidFill>
                  <a:schemeClr val="bg2">
                    <a:lumMod val="50000"/>
                  </a:schemeClr>
                </a:solidFill>
              </a:rPr>
              <a:t/>
            </a:r>
            <a:br>
              <a:rPr lang="sr-Cyrl-RS" b="1" dirty="0" smtClean="0">
                <a:solidFill>
                  <a:schemeClr val="bg2">
                    <a:lumMod val="50000"/>
                  </a:schemeClr>
                </a:solidFill>
              </a:rPr>
            </a:br>
            <a:r>
              <a:rPr lang="sr-Cyrl-RS" b="1" dirty="0" smtClean="0">
                <a:solidFill>
                  <a:schemeClr val="bg2">
                    <a:lumMod val="50000"/>
                  </a:schemeClr>
                </a:solidFill>
              </a:rPr>
              <a:t>ЗЕЛЕНКАПИН ЧЕТВРТАК</a:t>
            </a:r>
            <a:br>
              <a:rPr lang="sr-Cyrl-RS" b="1" dirty="0" smtClean="0">
                <a:solidFill>
                  <a:schemeClr val="bg2">
                    <a:lumMod val="50000"/>
                  </a:schemeClr>
                </a:solidFill>
              </a:rPr>
            </a:br>
            <a:r>
              <a:rPr lang="sr-Cyrl-RS" b="1" dirty="0" smtClean="0">
                <a:solidFill>
                  <a:schemeClr val="bg2">
                    <a:lumMod val="50000"/>
                  </a:schemeClr>
                </a:solidFill>
              </a:rPr>
              <a:t>ПРИМЕНА ВАЛДОРФ ПРИНЦИПА У ЈАСЛИЦАМА</a:t>
            </a:r>
            <a:r>
              <a:rPr lang="sr-Cyrl-RS" dirty="0" smtClean="0">
                <a:solidFill>
                  <a:schemeClr val="bg2">
                    <a:lumMod val="50000"/>
                  </a:schemeClr>
                </a:solidFill>
              </a:rPr>
              <a:t/>
            </a:r>
            <a:br>
              <a:rPr lang="sr-Cyrl-RS" dirty="0" smtClean="0">
                <a:solidFill>
                  <a:schemeClr val="bg2">
                    <a:lumMod val="50000"/>
                  </a:schemeClr>
                </a:solidFill>
              </a:rPr>
            </a:br>
            <a:r>
              <a:rPr lang="sr-Cyrl-RS" dirty="0" smtClean="0"/>
              <a:t/>
            </a:r>
            <a:br>
              <a:rPr lang="sr-Cyrl-RS" dirty="0" smtClean="0"/>
            </a:br>
            <a:endParaRPr lang="en-US" dirty="0"/>
          </a:p>
        </p:txBody>
      </p:sp>
      <p:sp>
        <p:nvSpPr>
          <p:cNvPr id="3" name="Subtitle 2"/>
          <p:cNvSpPr>
            <a:spLocks noGrp="1"/>
          </p:cNvSpPr>
          <p:nvPr>
            <p:ph idx="1"/>
          </p:nvPr>
        </p:nvSpPr>
        <p:spPr>
          <a:xfrm>
            <a:off x="467544" y="4941168"/>
            <a:ext cx="8229600" cy="732620"/>
          </a:xfrm>
        </p:spPr>
        <p:txBody>
          <a:bodyPr>
            <a:normAutofit fontScale="70000" lnSpcReduction="20000"/>
          </a:bodyPr>
          <a:lstStyle/>
          <a:p>
            <a:pPr algn="ctr">
              <a:buNone/>
            </a:pPr>
            <a:r>
              <a:rPr lang="sr-Cyrl-RS" sz="3400" b="1" dirty="0" smtClean="0">
                <a:solidFill>
                  <a:schemeClr val="bg2">
                    <a:lumMod val="50000"/>
                  </a:schemeClr>
                </a:solidFill>
              </a:rPr>
              <a:t>ДУШКА ЈЕКИЋ    ПУ</a:t>
            </a:r>
            <a:r>
              <a:rPr lang="sr-Cyrl-RS" sz="3400" b="1" dirty="0">
                <a:solidFill>
                  <a:schemeClr val="bg2">
                    <a:lumMod val="50000"/>
                  </a:schemeClr>
                </a:solidFill>
              </a:rPr>
              <a:t> </a:t>
            </a:r>
            <a:r>
              <a:rPr lang="sr-Cyrl-RS" sz="3400" b="1" dirty="0" smtClean="0">
                <a:solidFill>
                  <a:schemeClr val="bg2">
                    <a:lumMod val="50000"/>
                  </a:schemeClr>
                </a:solidFill>
              </a:rPr>
              <a:t>„РАДОСТ“ Н. БАНОВ</a:t>
            </a:r>
            <a:r>
              <a:rPr lang="sr-Cyrl-RS" b="1" dirty="0" smtClean="0">
                <a:solidFill>
                  <a:schemeClr val="bg2">
                    <a:lumMod val="50000"/>
                  </a:schemeClr>
                </a:solidFill>
              </a:rPr>
              <a:t>ЦИ</a:t>
            </a:r>
          </a:p>
          <a:p>
            <a:pPr>
              <a:buNone/>
            </a:pPr>
            <a:r>
              <a:rPr lang="sr-Cyrl-RS" dirty="0" smtClean="0"/>
              <a:t>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44624"/>
            <a:ext cx="7848872" cy="725470"/>
          </a:xfrm>
        </p:spPr>
        <p:style>
          <a:lnRef idx="1">
            <a:schemeClr val="accent3"/>
          </a:lnRef>
          <a:fillRef idx="2">
            <a:schemeClr val="accent3"/>
          </a:fillRef>
          <a:effectRef idx="1">
            <a:schemeClr val="accent3"/>
          </a:effectRef>
          <a:fontRef idx="minor">
            <a:schemeClr val="dk1"/>
          </a:fontRef>
        </p:style>
        <p:txBody>
          <a:bodyPr>
            <a:normAutofit/>
          </a:bodyPr>
          <a:lstStyle/>
          <a:p>
            <a:r>
              <a:rPr lang="sr-Cyrl-RS" sz="3600" dirty="0"/>
              <a:t>МОТИВИ И ЦИЉЕВИ </a:t>
            </a:r>
            <a:endParaRPr lang="en-US" sz="3600" dirty="0"/>
          </a:p>
        </p:txBody>
      </p:sp>
      <p:sp>
        <p:nvSpPr>
          <p:cNvPr id="3" name="Content Placeholder 2"/>
          <p:cNvSpPr>
            <a:spLocks noGrp="1"/>
          </p:cNvSpPr>
          <p:nvPr>
            <p:ph sz="half" idx="1"/>
          </p:nvPr>
        </p:nvSpPr>
        <p:spPr>
          <a:xfrm>
            <a:off x="395536" y="764704"/>
            <a:ext cx="5080078" cy="5857892"/>
          </a:xfrm>
        </p:spPr>
        <p:txBody>
          <a:bodyPr>
            <a:normAutofit fontScale="92500" lnSpcReduction="10000"/>
          </a:bodyPr>
          <a:lstStyle/>
          <a:p>
            <a:endParaRPr lang="sr-Cyrl-RS" sz="2000" dirty="0"/>
          </a:p>
          <a:p>
            <a:r>
              <a:rPr lang="sr-Cyrl-RS" sz="1700" dirty="0"/>
              <a:t>Узраст деце од 12 до 24 </a:t>
            </a:r>
            <a:r>
              <a:rPr lang="sr-Cyrl-RS" sz="1700" dirty="0" smtClean="0"/>
              <a:t>месеца</a:t>
            </a:r>
            <a:r>
              <a:rPr lang="sr-Latn-RS" sz="1700" dirty="0" smtClean="0"/>
              <a:t>;</a:t>
            </a:r>
            <a:r>
              <a:rPr lang="sr-Cyrl-RS" sz="1700" dirty="0" smtClean="0"/>
              <a:t> </a:t>
            </a:r>
            <a:r>
              <a:rPr lang="sr-Cyrl-RS" sz="1700" dirty="0"/>
              <a:t>Период </a:t>
            </a:r>
            <a:r>
              <a:rPr lang="sr-Cyrl-RS" sz="1700" dirty="0" smtClean="0"/>
              <a:t>рада април-јул 2016. г.</a:t>
            </a:r>
          </a:p>
          <a:p>
            <a:r>
              <a:rPr lang="sr-Cyrl-RS" sz="1700" b="1" dirty="0" smtClean="0"/>
              <a:t>Мотив: </a:t>
            </a:r>
          </a:p>
          <a:p>
            <a:pPr marL="0" indent="0">
              <a:buNone/>
            </a:pPr>
            <a:r>
              <a:rPr lang="sr-Cyrl-RS" sz="1700" dirty="0" smtClean="0"/>
              <a:t>	- подизање квалитета ВО рада у групи                 </a:t>
            </a:r>
          </a:p>
          <a:p>
            <a:pPr marL="0" indent="0">
              <a:buNone/>
            </a:pPr>
            <a:r>
              <a:rPr lang="sr-Cyrl-RS" sz="1700" dirty="0" smtClean="0"/>
              <a:t>	- лични став према холистичком 	 	  приступу</a:t>
            </a:r>
          </a:p>
          <a:p>
            <a:pPr marL="0" indent="0">
              <a:buNone/>
            </a:pPr>
            <a:r>
              <a:rPr lang="sr-Cyrl-RS" sz="1700" dirty="0" smtClean="0"/>
              <a:t>	- да се са децом ради на начин који 	 укључује различите стилове учења</a:t>
            </a:r>
          </a:p>
          <a:p>
            <a:r>
              <a:rPr lang="sr-Cyrl-RS" sz="1700" b="1" dirty="0" smtClean="0"/>
              <a:t>Циљеви</a:t>
            </a:r>
            <a:r>
              <a:rPr lang="sr-Cyrl-RS" sz="1700" dirty="0" smtClean="0"/>
              <a:t>:</a:t>
            </a:r>
          </a:p>
          <a:p>
            <a:pPr marL="0" indent="0">
              <a:buNone/>
            </a:pPr>
            <a:r>
              <a:rPr lang="sr-Cyrl-RS" sz="1700" dirty="0" smtClean="0"/>
              <a:t>	- индивидуализација у раду</a:t>
            </a:r>
          </a:p>
          <a:p>
            <a:pPr>
              <a:buNone/>
            </a:pPr>
            <a:r>
              <a:rPr lang="sr-Cyrl-RS" sz="1700" dirty="0" smtClean="0"/>
              <a:t> 		- неговање сарадничких односа, 	 	  договор, заједничко решавање  	 	  проблема 		</a:t>
            </a:r>
          </a:p>
          <a:p>
            <a:pPr>
              <a:buNone/>
            </a:pPr>
            <a:r>
              <a:rPr lang="sr-Cyrl-RS" sz="1700" dirty="0" smtClean="0"/>
              <a:t>		- развој самосталности - подршка у 	</a:t>
            </a:r>
            <a:r>
              <a:rPr lang="sr-Cyrl-RS" sz="1700" dirty="0"/>
              <a:t> </a:t>
            </a:r>
            <a:r>
              <a:rPr lang="sr-Cyrl-RS" sz="1700" dirty="0" smtClean="0"/>
              <a:t> активностима које воде ка   	 	  самосталности </a:t>
            </a:r>
            <a:r>
              <a:rPr lang="sr-Latn-RS" sz="1700" dirty="0"/>
              <a:t>(</a:t>
            </a:r>
            <a:r>
              <a:rPr lang="sr-Cyrl-RS" sz="1700" i="1" dirty="0" smtClean="0"/>
              <a:t>од </a:t>
            </a:r>
            <a:r>
              <a:rPr lang="sr-Cyrl-RS" sz="1700" i="1" dirty="0" smtClean="0"/>
              <a:t>самосталности  	   у рутинским активностима до 	  	  емоционалне и интелектуалне 	 	  </a:t>
            </a:r>
            <a:r>
              <a:rPr lang="sr-Cyrl-RS" sz="1700" i="1" dirty="0" smtClean="0"/>
              <a:t>самосталности</a:t>
            </a:r>
            <a:r>
              <a:rPr lang="sr-Latn-RS" sz="1700" i="1" dirty="0" smtClean="0"/>
              <a:t>)</a:t>
            </a:r>
            <a:endParaRPr lang="sr-Cyrl-RS" sz="1700" dirty="0" smtClean="0"/>
          </a:p>
          <a:p>
            <a:r>
              <a:rPr lang="sr-Cyrl-RS" sz="1700" dirty="0" smtClean="0"/>
              <a:t>Подршка родитељима у разумевању дечије потребе за самосталношћу</a:t>
            </a:r>
          </a:p>
        </p:txBody>
      </p:sp>
      <p:pic>
        <p:nvPicPr>
          <p:cNvPr id="1026" name="Picture 2"/>
          <p:cNvPicPr>
            <a:picLocks noGrp="1" noChangeAspect="1" noChangeArrowheads="1"/>
          </p:cNvPicPr>
          <p:nvPr>
            <p:ph sz="half" idx="2"/>
          </p:nvPr>
        </p:nvPicPr>
        <p:blipFill>
          <a:blip r:embed="rId2" cstate="print"/>
          <a:srcRect/>
          <a:stretch>
            <a:fillRect/>
          </a:stretch>
        </p:blipFill>
        <p:spPr bwMode="auto">
          <a:xfrm>
            <a:off x="5724160" y="1772816"/>
            <a:ext cx="2962639" cy="450979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style>
          <a:lnRef idx="1">
            <a:schemeClr val="accent3"/>
          </a:lnRef>
          <a:fillRef idx="2">
            <a:schemeClr val="accent3"/>
          </a:fillRef>
          <a:effectRef idx="1">
            <a:schemeClr val="accent3"/>
          </a:effectRef>
          <a:fontRef idx="minor">
            <a:schemeClr val="dk1"/>
          </a:fontRef>
        </p:style>
        <p:txBody>
          <a:bodyPr>
            <a:normAutofit/>
          </a:bodyPr>
          <a:lstStyle/>
          <a:p>
            <a:r>
              <a:rPr lang="sr-Cyrl-RS" sz="3600" dirty="0" smtClean="0"/>
              <a:t>ПЛАН РАДА - КОРАЦИ</a:t>
            </a:r>
            <a:endParaRPr lang="en-US" sz="3600" dirty="0"/>
          </a:p>
        </p:txBody>
      </p:sp>
      <p:sp>
        <p:nvSpPr>
          <p:cNvPr id="3" name="Content Placeholder 2"/>
          <p:cNvSpPr>
            <a:spLocks noGrp="1"/>
          </p:cNvSpPr>
          <p:nvPr>
            <p:ph sz="half" idx="1"/>
          </p:nvPr>
        </p:nvSpPr>
        <p:spPr>
          <a:xfrm>
            <a:off x="457200" y="2132856"/>
            <a:ext cx="4038600" cy="3993307"/>
          </a:xfrm>
        </p:spPr>
        <p:txBody>
          <a:bodyPr>
            <a:normAutofit/>
          </a:bodyPr>
          <a:lstStyle/>
          <a:p>
            <a:r>
              <a:rPr lang="sr-Cyrl-RS" sz="1600" dirty="0" smtClean="0"/>
              <a:t>Евалуација - шта већ примењујемо у раду </a:t>
            </a:r>
          </a:p>
          <a:p>
            <a:r>
              <a:rPr lang="sr-Cyrl-RS" sz="1600" dirty="0" smtClean="0"/>
              <a:t>Материјали - шта имамо, а шта је потребно набавити; усклађивање са хигијенским захтевима за играчке</a:t>
            </a:r>
          </a:p>
          <a:p>
            <a:r>
              <a:rPr lang="sr-Cyrl-RS" sz="1600" dirty="0" smtClean="0"/>
              <a:t>Могућности и начини укључивања родитеља</a:t>
            </a:r>
          </a:p>
          <a:p>
            <a:r>
              <a:rPr lang="sr-Cyrl-RS" sz="1600" dirty="0" smtClean="0"/>
              <a:t>Начини праћења и посматрања рада</a:t>
            </a:r>
            <a:endParaRPr lang="en-US" sz="1600" dirty="0"/>
          </a:p>
        </p:txBody>
      </p:sp>
      <p:pic>
        <p:nvPicPr>
          <p:cNvPr id="2050" name="Picture 2"/>
          <p:cNvPicPr>
            <a:picLocks noGrp="1" noChangeAspect="1" noChangeArrowheads="1"/>
          </p:cNvPicPr>
          <p:nvPr>
            <p:ph sz="half" idx="2"/>
          </p:nvPr>
        </p:nvPicPr>
        <p:blipFill>
          <a:blip r:embed="rId2" cstate="print"/>
          <a:srcRect/>
          <a:stretch>
            <a:fillRect/>
          </a:stretch>
        </p:blipFill>
        <p:spPr bwMode="auto">
          <a:xfrm rot="16200000">
            <a:off x="3750464" y="1607330"/>
            <a:ext cx="5572163" cy="421484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614866" cy="654032"/>
          </a:xfrm>
        </p:spPr>
        <p:style>
          <a:lnRef idx="1">
            <a:schemeClr val="accent3"/>
          </a:lnRef>
          <a:fillRef idx="2">
            <a:schemeClr val="accent3"/>
          </a:fillRef>
          <a:effectRef idx="1">
            <a:schemeClr val="accent3"/>
          </a:effectRef>
          <a:fontRef idx="minor">
            <a:schemeClr val="dk1"/>
          </a:fontRef>
        </p:style>
        <p:txBody>
          <a:bodyPr>
            <a:normAutofit/>
          </a:bodyPr>
          <a:lstStyle/>
          <a:p>
            <a:r>
              <a:rPr lang="sr-Cyrl-RS" sz="3600" dirty="0" smtClean="0"/>
              <a:t>РЕАЛИЗАЦИЈА </a:t>
            </a:r>
            <a:endParaRPr lang="en-US" sz="3600" dirty="0"/>
          </a:p>
        </p:txBody>
      </p:sp>
      <p:sp>
        <p:nvSpPr>
          <p:cNvPr id="3" name="Content Placeholder 2"/>
          <p:cNvSpPr>
            <a:spLocks noGrp="1"/>
          </p:cNvSpPr>
          <p:nvPr>
            <p:ph sz="half" idx="1"/>
          </p:nvPr>
        </p:nvSpPr>
        <p:spPr>
          <a:xfrm>
            <a:off x="457200" y="1916832"/>
            <a:ext cx="4402832" cy="4655440"/>
          </a:xfrm>
        </p:spPr>
        <p:txBody>
          <a:bodyPr>
            <a:normAutofit/>
          </a:bodyPr>
          <a:lstStyle/>
          <a:p>
            <a:r>
              <a:rPr lang="sr-Cyrl-RS" sz="1600" dirty="0" smtClean="0"/>
              <a:t>Израда плана рада: </a:t>
            </a:r>
            <a:r>
              <a:rPr lang="sr-Cyrl-RS" sz="1600" dirty="0"/>
              <a:t>У</a:t>
            </a:r>
            <a:r>
              <a:rPr lang="sr-Cyrl-RS" sz="1600" dirty="0" smtClean="0"/>
              <a:t>склађен са планираним активностима недеље и задатим циљевима; избалансирана смена мирних и динамичних активности.</a:t>
            </a:r>
          </a:p>
          <a:p>
            <a:r>
              <a:rPr lang="sr-Cyrl-RS" sz="1600" dirty="0" smtClean="0"/>
              <a:t>Набавака материјала </a:t>
            </a:r>
          </a:p>
          <a:p>
            <a:r>
              <a:rPr lang="sr-Cyrl-RS" sz="1600" dirty="0"/>
              <a:t>Ознака дана - лутка Зеленкапа и кућица</a:t>
            </a:r>
          </a:p>
          <a:p>
            <a:pPr>
              <a:buNone/>
            </a:pPr>
            <a:r>
              <a:rPr lang="sr-Cyrl-RS" sz="1600" dirty="0" smtClean="0"/>
              <a:t>       </a:t>
            </a:r>
            <a:r>
              <a:rPr lang="sr-Cyrl-RS" sz="1600" i="1" dirty="0" smtClean="0"/>
              <a:t>Лутка у торбици доноси </a:t>
            </a:r>
            <a:r>
              <a:rPr lang="sr-Cyrl-RS" sz="1600" i="1" dirty="0" smtClean="0"/>
              <a:t>материјал</a:t>
            </a:r>
            <a:r>
              <a:rPr lang="sr-Latn-RS" sz="1600" i="1" dirty="0" smtClean="0"/>
              <a:t> </a:t>
            </a:r>
            <a:r>
              <a:rPr lang="sr-Cyrl-RS" sz="1600" i="1" dirty="0" smtClean="0"/>
              <a:t>за </a:t>
            </a:r>
            <a:r>
              <a:rPr lang="sr-Cyrl-RS" sz="1600" i="1" dirty="0" smtClean="0"/>
              <a:t>игру тог дана.</a:t>
            </a:r>
          </a:p>
          <a:p>
            <a:r>
              <a:rPr lang="sr-Cyrl-RS" sz="1600" dirty="0" smtClean="0"/>
              <a:t>План </a:t>
            </a:r>
            <a:r>
              <a:rPr lang="sr-Cyrl-RS" sz="1600" dirty="0"/>
              <a:t>активности за поподневно дежурство са децом свих јаслених група</a:t>
            </a:r>
          </a:p>
          <a:p>
            <a:endParaRPr lang="sr-Cyrl-RS" dirty="0"/>
          </a:p>
          <a:p>
            <a:endParaRPr lang="en-US" dirty="0"/>
          </a:p>
        </p:txBody>
      </p:sp>
      <p:pic>
        <p:nvPicPr>
          <p:cNvPr id="3074" name="Picture 2"/>
          <p:cNvPicPr>
            <a:picLocks noGrp="1" noChangeAspect="1" noChangeArrowheads="1"/>
          </p:cNvPicPr>
          <p:nvPr>
            <p:ph sz="half" idx="2"/>
          </p:nvPr>
        </p:nvPicPr>
        <p:blipFill>
          <a:blip r:embed="rId2" cstate="print"/>
          <a:srcRect/>
          <a:stretch>
            <a:fillRect/>
          </a:stretch>
        </p:blipFill>
        <p:spPr bwMode="auto">
          <a:xfrm>
            <a:off x="5017293" y="1000125"/>
            <a:ext cx="3300413" cy="55006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4624"/>
            <a:ext cx="8579296" cy="796908"/>
          </a:xfrm>
        </p:spPr>
        <p:style>
          <a:lnRef idx="1">
            <a:schemeClr val="accent3"/>
          </a:lnRef>
          <a:fillRef idx="2">
            <a:schemeClr val="accent3"/>
          </a:fillRef>
          <a:effectRef idx="1">
            <a:schemeClr val="accent3"/>
          </a:effectRef>
          <a:fontRef idx="minor">
            <a:schemeClr val="dk1"/>
          </a:fontRef>
        </p:style>
        <p:txBody>
          <a:bodyPr>
            <a:noAutofit/>
          </a:bodyPr>
          <a:lstStyle/>
          <a:p>
            <a:r>
              <a:rPr lang="sr-Cyrl-RS" sz="3600" dirty="0"/>
              <a:t>ЗЕЛЕНКАПИН ЧЕТВРТАК </a:t>
            </a:r>
            <a:r>
              <a:rPr lang="sr-Cyrl-RS" sz="3600" dirty="0" smtClean="0"/>
              <a:t>- РИТАМ </a:t>
            </a:r>
            <a:r>
              <a:rPr lang="sr-Cyrl-RS" sz="3600" dirty="0"/>
              <a:t>ДАНА</a:t>
            </a:r>
            <a:endParaRPr lang="en-US" sz="3600" dirty="0"/>
          </a:p>
        </p:txBody>
      </p:sp>
      <p:sp>
        <p:nvSpPr>
          <p:cNvPr id="3" name="Content Placeholder 2"/>
          <p:cNvSpPr>
            <a:spLocks noGrp="1"/>
          </p:cNvSpPr>
          <p:nvPr>
            <p:ph sz="half" idx="1"/>
          </p:nvPr>
        </p:nvSpPr>
        <p:spPr>
          <a:xfrm>
            <a:off x="457200" y="1000108"/>
            <a:ext cx="4972056" cy="5572164"/>
          </a:xfrm>
        </p:spPr>
        <p:txBody>
          <a:bodyPr>
            <a:normAutofit/>
          </a:bodyPr>
          <a:lstStyle/>
          <a:p>
            <a:pPr>
              <a:buNone/>
            </a:pPr>
            <a:r>
              <a:rPr lang="sr-Latn-RS" dirty="0"/>
              <a:t>-</a:t>
            </a:r>
            <a:r>
              <a:rPr lang="sr-Cyrl-RS" sz="1600" dirty="0" smtClean="0"/>
              <a:t>Израда </a:t>
            </a:r>
            <a:r>
              <a:rPr lang="sr-Cyrl-RS" sz="1600" dirty="0" smtClean="0"/>
              <a:t>лутки у току јутарњег пријема деце</a:t>
            </a:r>
          </a:p>
          <a:p>
            <a:pPr>
              <a:buNone/>
            </a:pPr>
            <a:r>
              <a:rPr lang="sr-Latn-RS" sz="1600" dirty="0" smtClean="0"/>
              <a:t>- </a:t>
            </a:r>
            <a:r>
              <a:rPr lang="sr-Cyrl-RS" sz="1600" dirty="0" smtClean="0"/>
              <a:t>Уводна </a:t>
            </a:r>
            <a:r>
              <a:rPr lang="sr-Cyrl-RS" sz="1600" dirty="0" smtClean="0"/>
              <a:t>прича о баки и деди уз вежбе говорних органа</a:t>
            </a:r>
          </a:p>
          <a:p>
            <a:pPr>
              <a:buNone/>
            </a:pPr>
            <a:r>
              <a:rPr lang="sr-Cyrl-RS" sz="1600" dirty="0" smtClean="0"/>
              <a:t>- Покретна игра ‘’коло’’ са понављањем песмица и праћењем речи покретом</a:t>
            </a:r>
          </a:p>
          <a:p>
            <a:pPr>
              <a:buNone/>
            </a:pPr>
            <a:r>
              <a:rPr lang="sr-Cyrl-RS" sz="1600" dirty="0" smtClean="0"/>
              <a:t>- Активност - од сензоних</a:t>
            </a:r>
            <a:r>
              <a:rPr lang="sr-Cyrl-RS" sz="1600" dirty="0" smtClean="0"/>
              <a:t>,</a:t>
            </a:r>
            <a:r>
              <a:rPr lang="sr-Latn-RS" sz="1600" dirty="0" smtClean="0"/>
              <a:t> </a:t>
            </a:r>
            <a:r>
              <a:rPr lang="sr-Cyrl-RS" sz="1600" dirty="0" smtClean="0"/>
              <a:t>језичких</a:t>
            </a:r>
            <a:r>
              <a:rPr lang="sr-Cyrl-RS" sz="1600" dirty="0" smtClean="0"/>
              <a:t>, моторичких до активности за социјално- емоционални развој у зависности од планираних активности те недеље</a:t>
            </a:r>
          </a:p>
          <a:p>
            <a:pPr>
              <a:buNone/>
            </a:pPr>
            <a:r>
              <a:rPr lang="sr-Cyrl-RS" sz="1600" dirty="0" smtClean="0"/>
              <a:t>- Ужина – самостално припремање </a:t>
            </a:r>
          </a:p>
          <a:p>
            <a:pPr>
              <a:buNone/>
            </a:pPr>
            <a:r>
              <a:rPr lang="sr-Cyrl-RS" sz="1600" dirty="0" smtClean="0"/>
              <a:t>- Одлазак на двориште, терасу</a:t>
            </a:r>
          </a:p>
          <a:p>
            <a:pPr>
              <a:buNone/>
            </a:pPr>
            <a:r>
              <a:rPr lang="sr-Cyrl-RS" sz="1600" dirty="0" smtClean="0"/>
              <a:t>- Пред ручак – проблемска  прича </a:t>
            </a:r>
          </a:p>
          <a:p>
            <a:pPr>
              <a:buNone/>
            </a:pPr>
            <a:r>
              <a:rPr lang="sr-Cyrl-RS" sz="1600" dirty="0" smtClean="0"/>
              <a:t>- После спавања – обувамо се сами, помажемо другу, игра крпењачама </a:t>
            </a:r>
            <a:r>
              <a:rPr lang="sr-Cyrl-RS" sz="1600" i="1" dirty="0" smtClean="0"/>
              <a:t>мезимцима</a:t>
            </a:r>
            <a:r>
              <a:rPr lang="sr-Cyrl-RS" sz="1600" dirty="0" smtClean="0"/>
              <a:t>, орасима, шишаркама</a:t>
            </a:r>
            <a:r>
              <a:rPr lang="en-US" sz="1600" dirty="0" smtClean="0"/>
              <a:t>,</a:t>
            </a:r>
            <a:r>
              <a:rPr lang="sr-Cyrl-RS" sz="1600" dirty="0" smtClean="0"/>
              <a:t> игра на тераси...</a:t>
            </a:r>
          </a:p>
          <a:p>
            <a:pPr>
              <a:buNone/>
            </a:pPr>
            <a:r>
              <a:rPr lang="sr-Cyrl-RS" sz="1600" dirty="0" smtClean="0"/>
              <a:t>- Активности у </a:t>
            </a:r>
            <a:r>
              <a:rPr lang="sr-Cyrl-RS" sz="1600" i="1" dirty="0" smtClean="0"/>
              <a:t>дежурној соби – </a:t>
            </a:r>
            <a:r>
              <a:rPr lang="sr-Cyrl-RS" sz="1600" dirty="0" smtClean="0"/>
              <a:t>кућица са играчкама која омогућава различите активности од игре луткама и прича, до крпрњача, ораха, платна – марама, сађење јагода и цвећа ...</a:t>
            </a:r>
            <a:endParaRPr lang="en-US" sz="1600" dirty="0"/>
          </a:p>
        </p:txBody>
      </p:sp>
      <p:pic>
        <p:nvPicPr>
          <p:cNvPr id="4098" name="Picture 2"/>
          <p:cNvPicPr>
            <a:picLocks noGrp="1" noChangeAspect="1" noChangeArrowheads="1"/>
          </p:cNvPicPr>
          <p:nvPr>
            <p:ph sz="half" idx="2"/>
          </p:nvPr>
        </p:nvPicPr>
        <p:blipFill>
          <a:blip r:embed="rId2" cstate="print"/>
          <a:srcRect/>
          <a:stretch>
            <a:fillRect/>
          </a:stretch>
        </p:blipFill>
        <p:spPr bwMode="auto">
          <a:xfrm>
            <a:off x="5643570" y="1571612"/>
            <a:ext cx="3362774" cy="3490292"/>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noAutofit/>
          </a:bodyPr>
          <a:lstStyle/>
          <a:p>
            <a:r>
              <a:rPr lang="sr-Cyrl-RS" sz="3600" dirty="0" smtClean="0"/>
              <a:t>ИЗРАДА ИГРАЧАКА ТОКОМ ПРИЈЕМА ДЕЦЕ</a:t>
            </a:r>
            <a:endParaRPr lang="en-US" sz="3600" dirty="0"/>
          </a:p>
        </p:txBody>
      </p:sp>
      <p:sp>
        <p:nvSpPr>
          <p:cNvPr id="3" name="Content Placeholder 2"/>
          <p:cNvSpPr>
            <a:spLocks noGrp="1"/>
          </p:cNvSpPr>
          <p:nvPr>
            <p:ph sz="half" idx="1"/>
          </p:nvPr>
        </p:nvSpPr>
        <p:spPr/>
        <p:txBody>
          <a:bodyPr>
            <a:normAutofit/>
          </a:bodyPr>
          <a:lstStyle/>
          <a:p>
            <a:pPr>
              <a:buNone/>
            </a:pPr>
            <a:r>
              <a:rPr lang="sr-Cyrl-RS" sz="2000" dirty="0" smtClean="0"/>
              <a:t>- </a:t>
            </a:r>
            <a:r>
              <a:rPr lang="sr-Cyrl-RS" sz="1600" dirty="0" smtClean="0"/>
              <a:t>Израда играчака у току пријема деце је децу мотивисала на активности током дана, такође њихова реакција и идеје су доводиле до промене плана или допуњавања активности. Понуђени материјал користили су и на други начин – врећице за пуњење као рукавица ...</a:t>
            </a:r>
          </a:p>
          <a:p>
            <a:pPr>
              <a:buNone/>
            </a:pPr>
            <a:r>
              <a:rPr lang="sr-Cyrl-RS" sz="1600" dirty="0" smtClean="0"/>
              <a:t>-Реакција родитеља на шивење играчака је била различита, од озбиљних погледа, преко питања шта се то лепо спрема, до изостанка реакције.. Ситуација је искоришћена да се родитељи упознају са активностима деце у групи, како би остали заинтересовани за укупан рад, а не само за један аспект – негу.</a:t>
            </a:r>
          </a:p>
        </p:txBody>
      </p:sp>
      <p:pic>
        <p:nvPicPr>
          <p:cNvPr id="5122" name="Picture 2"/>
          <p:cNvPicPr>
            <a:picLocks noGrp="1" noChangeAspect="1" noChangeArrowheads="1"/>
          </p:cNvPicPr>
          <p:nvPr>
            <p:ph sz="half" idx="2"/>
          </p:nvPr>
        </p:nvPicPr>
        <p:blipFill>
          <a:blip r:embed="rId2"/>
          <a:srcRect/>
          <a:stretch>
            <a:fillRect/>
          </a:stretch>
        </p:blipFill>
        <p:spPr bwMode="auto">
          <a:xfrm>
            <a:off x="4648200" y="1843881"/>
            <a:ext cx="4038600" cy="4038600"/>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648"/>
            <a:ext cx="9144000" cy="1143000"/>
          </a:xfrm>
        </p:spPr>
        <p:style>
          <a:lnRef idx="1">
            <a:schemeClr val="accent3"/>
          </a:lnRef>
          <a:fillRef idx="2">
            <a:schemeClr val="accent3"/>
          </a:fillRef>
          <a:effectRef idx="1">
            <a:schemeClr val="accent3"/>
          </a:effectRef>
          <a:fontRef idx="minor">
            <a:schemeClr val="dk1"/>
          </a:fontRef>
        </p:style>
        <p:txBody>
          <a:bodyPr>
            <a:noAutofit/>
          </a:bodyPr>
          <a:lstStyle/>
          <a:p>
            <a:r>
              <a:rPr lang="sr-Cyrl-RS" sz="3600" dirty="0"/>
              <a:t>УЧЕШЋЕ ДЕЦЕ И РОДИТЕЉА У ИЗРАДИ И </a:t>
            </a:r>
            <a:r>
              <a:rPr lang="sr-Cyrl-RS" sz="3600" dirty="0" smtClean="0"/>
              <a:t>НАБАВЦИ ИГРОВНОГ </a:t>
            </a:r>
            <a:r>
              <a:rPr lang="sr-Cyrl-RS" sz="3600" dirty="0"/>
              <a:t>МАТЕРИЈАЛА</a:t>
            </a:r>
            <a:endParaRPr lang="en-US" sz="3600" dirty="0"/>
          </a:p>
        </p:txBody>
      </p:sp>
      <p:sp>
        <p:nvSpPr>
          <p:cNvPr id="3" name="Content Placeholder 2"/>
          <p:cNvSpPr>
            <a:spLocks noGrp="1"/>
          </p:cNvSpPr>
          <p:nvPr>
            <p:ph sz="half" idx="1"/>
          </p:nvPr>
        </p:nvSpPr>
        <p:spPr>
          <a:xfrm>
            <a:off x="467544" y="1412776"/>
            <a:ext cx="4028256" cy="4713387"/>
          </a:xfrm>
        </p:spPr>
        <p:txBody>
          <a:bodyPr>
            <a:noAutofit/>
          </a:bodyPr>
          <a:lstStyle/>
          <a:p>
            <a:r>
              <a:rPr lang="sr-Cyrl-RS" sz="1600" dirty="0" smtClean="0"/>
              <a:t>Деца веома активна, са пуном пажњом укључена у активности.</a:t>
            </a:r>
            <a:r>
              <a:rPr lang="en-US" sz="1600" dirty="0" smtClean="0"/>
              <a:t> </a:t>
            </a:r>
          </a:p>
          <a:p>
            <a:r>
              <a:rPr lang="sr-Cyrl-RS" sz="1600" dirty="0" smtClean="0"/>
              <a:t>Вуну за пуњење играчака одбацују са негодовањем, а једна девојчица с гађењем.</a:t>
            </a:r>
          </a:p>
          <a:p>
            <a:r>
              <a:rPr lang="sr-Cyrl-RS" sz="1600" dirty="0" smtClean="0"/>
              <a:t>Тишина док раде, прекида се када показују колико су урадили. Више сарадње, нема сукоба.</a:t>
            </a:r>
          </a:p>
          <a:p>
            <a:r>
              <a:rPr lang="sr-Cyrl-RS" sz="1600" dirty="0" smtClean="0"/>
              <a:t>Циљ – деца треба да схвате како настају ствари и да сами могу да стварају – развој самопоуздања.</a:t>
            </a:r>
          </a:p>
          <a:p>
            <a:r>
              <a:rPr lang="sr-Cyrl-RS" sz="1600" dirty="0" smtClean="0"/>
              <a:t>Реакција деце - </a:t>
            </a:r>
            <a:r>
              <a:rPr lang="sr-Cyrl-RS" sz="1600" i="1" dirty="0" smtClean="0"/>
              <a:t>Могу ја пуним? Није то зека, то је пасе. Де су очи?</a:t>
            </a:r>
            <a:r>
              <a:rPr lang="sr-Cyrl-RS" sz="1600" dirty="0" smtClean="0"/>
              <a:t>...</a:t>
            </a:r>
          </a:p>
          <a:p>
            <a:r>
              <a:rPr lang="sr-Cyrl-RS" sz="1600" dirty="0" smtClean="0"/>
              <a:t>Једна група родитеља се одазвала на </a:t>
            </a:r>
            <a:r>
              <a:rPr lang="sr-Cyrl-RS" sz="1600" i="1" dirty="0" smtClean="0"/>
              <a:t>Конкурс за најкрпењачу</a:t>
            </a:r>
            <a:r>
              <a:rPr lang="sr-Cyrl-RS" sz="1600" dirty="0" smtClean="0"/>
              <a:t>, остали су доносили материјале за израду. </a:t>
            </a:r>
          </a:p>
          <a:p>
            <a:r>
              <a:rPr lang="sr-Cyrl-RS" sz="1600" dirty="0" smtClean="0"/>
              <a:t>Циљ – упознавање са ВО радом у групи и примерима заједничке игре             одраслих и деце.</a:t>
            </a:r>
            <a:endParaRPr lang="en-US" sz="1600" dirty="0"/>
          </a:p>
        </p:txBody>
      </p:sp>
      <p:pic>
        <p:nvPicPr>
          <p:cNvPr id="10242" name="Picture 2"/>
          <p:cNvPicPr>
            <a:picLocks noGrp="1" noChangeAspect="1" noChangeArrowheads="1"/>
          </p:cNvPicPr>
          <p:nvPr>
            <p:ph sz="half" idx="2"/>
          </p:nvPr>
        </p:nvPicPr>
        <p:blipFill>
          <a:blip r:embed="rId2"/>
          <a:srcRect/>
          <a:stretch>
            <a:fillRect/>
          </a:stretch>
        </p:blipFill>
        <p:spPr bwMode="auto">
          <a:xfrm>
            <a:off x="5000628" y="1643050"/>
            <a:ext cx="3394472" cy="4525963"/>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noAutofit/>
          </a:bodyPr>
          <a:lstStyle/>
          <a:p>
            <a:r>
              <a:rPr lang="sr-Cyrl-RS" sz="3600" dirty="0" smtClean="0"/>
              <a:t>ГОВОРНО-ПОКРЕТНЕ ИГРЕ – </a:t>
            </a:r>
            <a:r>
              <a:rPr lang="sr-Latn-RS" sz="3600" dirty="0" smtClean="0"/>
              <a:t/>
            </a:r>
            <a:br>
              <a:rPr lang="sr-Latn-RS" sz="3600" dirty="0" smtClean="0"/>
            </a:br>
            <a:r>
              <a:rPr lang="sr-Cyrl-RS" sz="3600" dirty="0" smtClean="0"/>
              <a:t>УВОДНА ПРИЧА </a:t>
            </a:r>
            <a:r>
              <a:rPr lang="sr-Cyrl-RS" sz="3600" dirty="0" smtClean="0"/>
              <a:t>И </a:t>
            </a:r>
            <a:r>
              <a:rPr lang="sr-Cyrl-RS" sz="3600" i="1" dirty="0" smtClean="0"/>
              <a:t>КОЛО</a:t>
            </a:r>
            <a:endParaRPr lang="en-US" sz="3600" i="1" dirty="0"/>
          </a:p>
        </p:txBody>
      </p:sp>
      <p:sp>
        <p:nvSpPr>
          <p:cNvPr id="3" name="Content Placeholder 2"/>
          <p:cNvSpPr>
            <a:spLocks noGrp="1"/>
          </p:cNvSpPr>
          <p:nvPr>
            <p:ph sz="half" idx="1"/>
          </p:nvPr>
        </p:nvSpPr>
        <p:spPr/>
        <p:txBody>
          <a:bodyPr>
            <a:normAutofit fontScale="85000" lnSpcReduction="10000"/>
          </a:bodyPr>
          <a:lstStyle/>
          <a:p>
            <a:pPr>
              <a:buNone/>
            </a:pPr>
            <a:r>
              <a:rPr lang="sr-Cyrl-RS" sz="2000" dirty="0" smtClean="0"/>
              <a:t>Активности које смо радили и пре семинара допуњене су песмицама </a:t>
            </a:r>
            <a:r>
              <a:rPr lang="sr-Cyrl-RS" sz="2000" i="1" dirty="0" smtClean="0"/>
              <a:t>Кућица, Две птице</a:t>
            </a:r>
          </a:p>
          <a:p>
            <a:pPr>
              <a:buNone/>
            </a:pPr>
            <a:r>
              <a:rPr lang="sr-Cyrl-RS" sz="2000" dirty="0" smtClean="0"/>
              <a:t>   - ове активности подстичу креативно изражавање покретом, уче децу вештини слушања других, пружају задовољство игре у групи...</a:t>
            </a:r>
          </a:p>
          <a:p>
            <a:pPr>
              <a:buNone/>
            </a:pPr>
            <a:r>
              <a:rPr lang="sr-Cyrl-RS" sz="2000" dirty="0" smtClean="0"/>
              <a:t>   - уместо </a:t>
            </a:r>
            <a:r>
              <a:rPr lang="sr-Cyrl-RS" sz="2000" i="1" dirty="0" smtClean="0"/>
              <a:t>Кола</a:t>
            </a:r>
            <a:r>
              <a:rPr lang="sr-Cyrl-RS" sz="2000" dirty="0" smtClean="0"/>
              <a:t> са семинара, осмишљена је слична активност која одговара узрасту и могућностима, као и интересовању деце, са понављањем познатих стихова, праћењем покретом и кретањем у колу.      </a:t>
            </a:r>
          </a:p>
          <a:p>
            <a:pPr>
              <a:buNone/>
            </a:pPr>
            <a:r>
              <a:rPr lang="sr-Cyrl-RS" sz="2000" dirty="0" smtClean="0"/>
              <a:t>    </a:t>
            </a:r>
            <a:r>
              <a:rPr lang="sr-Cyrl-RS" sz="2000" i="1" dirty="0" smtClean="0"/>
              <a:t>Када су показивали потребу за бржим кретањем, трчали смо, а на знак, чучањ - понављамо стихове...</a:t>
            </a:r>
            <a:endParaRPr lang="en-US" sz="2000" i="1" dirty="0"/>
          </a:p>
        </p:txBody>
      </p:sp>
      <p:pic>
        <p:nvPicPr>
          <p:cNvPr id="6146" name="Picture 2"/>
          <p:cNvPicPr>
            <a:picLocks noGrp="1" noChangeAspect="1" noChangeArrowheads="1"/>
          </p:cNvPicPr>
          <p:nvPr>
            <p:ph sz="half" idx="2"/>
          </p:nvPr>
        </p:nvPicPr>
        <p:blipFill>
          <a:blip r:embed="rId2"/>
          <a:srcRect/>
          <a:stretch>
            <a:fillRect/>
          </a:stretch>
        </p:blipFill>
        <p:spPr bwMode="auto">
          <a:xfrm>
            <a:off x="4648200" y="1843881"/>
            <a:ext cx="4038600" cy="4038600"/>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648"/>
            <a:ext cx="9180512" cy="1143000"/>
          </a:xfrm>
        </p:spPr>
        <p:style>
          <a:lnRef idx="1">
            <a:schemeClr val="accent3"/>
          </a:lnRef>
          <a:fillRef idx="2">
            <a:schemeClr val="accent3"/>
          </a:fillRef>
          <a:effectRef idx="1">
            <a:schemeClr val="accent3"/>
          </a:effectRef>
          <a:fontRef idx="minor">
            <a:schemeClr val="dk1"/>
          </a:fontRef>
        </p:style>
        <p:txBody>
          <a:bodyPr>
            <a:normAutofit/>
          </a:bodyPr>
          <a:lstStyle/>
          <a:p>
            <a:r>
              <a:rPr lang="sr-Cyrl-RS" sz="3600" dirty="0" smtClean="0"/>
              <a:t>АКТИВНОСТИ СЛИКАЊА И ВАЈАЊА ТЕСТА </a:t>
            </a:r>
            <a:endParaRPr lang="en-US" sz="3600" dirty="0"/>
          </a:p>
        </p:txBody>
      </p:sp>
      <p:sp>
        <p:nvSpPr>
          <p:cNvPr id="3" name="Content Placeholder 2"/>
          <p:cNvSpPr>
            <a:spLocks noGrp="1"/>
          </p:cNvSpPr>
          <p:nvPr>
            <p:ph sz="half" idx="1"/>
          </p:nvPr>
        </p:nvSpPr>
        <p:spPr/>
        <p:txBody>
          <a:bodyPr>
            <a:normAutofit fontScale="77500" lnSpcReduction="20000"/>
          </a:bodyPr>
          <a:lstStyle/>
          <a:p>
            <a:pPr>
              <a:buNone/>
            </a:pPr>
            <a:r>
              <a:rPr lang="sr-Cyrl-RS" sz="2000" dirty="0" smtClean="0"/>
              <a:t>- Ликовне </a:t>
            </a:r>
            <a:r>
              <a:rPr lang="sr-Cyrl-RS" sz="2000" dirty="0" smtClean="0"/>
              <a:t>односно сензорне активности тестом и сликање природним </a:t>
            </a:r>
            <a:r>
              <a:rPr lang="sr-Cyrl-RS" sz="2000" dirty="0" smtClean="0"/>
              <a:t>бојама </a:t>
            </a:r>
            <a:r>
              <a:rPr lang="sr-Latn-RS" sz="2000" dirty="0" smtClean="0"/>
              <a:t>(</a:t>
            </a:r>
            <a:r>
              <a:rPr lang="sr-Cyrl-RS" sz="2000" dirty="0" smtClean="0"/>
              <a:t>зависно </a:t>
            </a:r>
            <a:r>
              <a:rPr lang="sr-Cyrl-RS" sz="2000" dirty="0" smtClean="0"/>
              <a:t>од циља активности ) су такође реализоване у тишини, деца удубљена, чују се само када траже још материјала или покажу шта су насликали. Током игре тестом, често су тражили помоћ.</a:t>
            </a:r>
          </a:p>
          <a:p>
            <a:pPr>
              <a:buNone/>
            </a:pPr>
            <a:r>
              <a:rPr lang="sr-Cyrl-RS" sz="2000" dirty="0" smtClean="0"/>
              <a:t>- Двоје деце је покушало да једе тесто   (тесто је скувано )</a:t>
            </a:r>
          </a:p>
          <a:p>
            <a:pPr>
              <a:buNone/>
            </a:pPr>
            <a:r>
              <a:rPr lang="sr-Cyrl-RS" sz="2000" dirty="0" smtClean="0"/>
              <a:t>- Ранија искуства су ме плашила да ће деца реаговати на црвену боју цвекле али није било негативне реакције.</a:t>
            </a:r>
          </a:p>
          <a:p>
            <a:pPr>
              <a:buNone/>
            </a:pPr>
            <a:r>
              <a:rPr lang="sr-Cyrl-RS" sz="2000" dirty="0" smtClean="0"/>
              <a:t>- Ове боје брзо избледе када стоје радови на паноу.</a:t>
            </a:r>
          </a:p>
          <a:p>
            <a:pPr>
              <a:buNone/>
            </a:pPr>
            <a:r>
              <a:rPr lang="sr-Cyrl-RS" sz="2000" dirty="0" smtClean="0"/>
              <a:t>- Ове активности доприносе креативном изражавању кроз истраживање  , такође доприносе развоју фине моторике</a:t>
            </a:r>
            <a:r>
              <a:rPr lang="en-US" sz="2000" dirty="0" smtClean="0"/>
              <a:t>,</a:t>
            </a:r>
            <a:r>
              <a:rPr lang="sr-Cyrl-RS" sz="2000" dirty="0" smtClean="0"/>
              <a:t>комуникацији дете-одрасли као и усвајању хигијенских навика...</a:t>
            </a:r>
            <a:endParaRPr lang="en-US" sz="2000" dirty="0"/>
          </a:p>
        </p:txBody>
      </p:sp>
      <p:pic>
        <p:nvPicPr>
          <p:cNvPr id="7170" name="Picture 2"/>
          <p:cNvPicPr>
            <a:picLocks noGrp="1" noChangeAspect="1" noChangeArrowheads="1"/>
          </p:cNvPicPr>
          <p:nvPr>
            <p:ph sz="half" idx="2"/>
          </p:nvPr>
        </p:nvPicPr>
        <p:blipFill>
          <a:blip r:embed="rId2"/>
          <a:srcRect/>
          <a:stretch>
            <a:fillRect/>
          </a:stretch>
        </p:blipFill>
        <p:spPr bwMode="auto">
          <a:xfrm>
            <a:off x="4648200" y="1843881"/>
            <a:ext cx="4038600" cy="4038600"/>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normAutofit/>
          </a:bodyPr>
          <a:lstStyle/>
          <a:p>
            <a:r>
              <a:rPr lang="en-US" sz="3600" dirty="0" smtClean="0"/>
              <a:t>M</a:t>
            </a:r>
            <a:r>
              <a:rPr lang="sr-Cyrl-RS" sz="3600" dirty="0" smtClean="0"/>
              <a:t>ОТОРИКА</a:t>
            </a:r>
            <a:endParaRPr lang="en-US" sz="3600" dirty="0"/>
          </a:p>
        </p:txBody>
      </p:sp>
      <p:sp>
        <p:nvSpPr>
          <p:cNvPr id="3" name="Content Placeholder 2"/>
          <p:cNvSpPr>
            <a:spLocks noGrp="1"/>
          </p:cNvSpPr>
          <p:nvPr>
            <p:ph sz="half" idx="1"/>
          </p:nvPr>
        </p:nvSpPr>
        <p:spPr>
          <a:xfrm>
            <a:off x="457200" y="1600200"/>
            <a:ext cx="4543428" cy="5114948"/>
          </a:xfrm>
        </p:spPr>
        <p:txBody>
          <a:bodyPr>
            <a:normAutofit fontScale="85000" lnSpcReduction="10000"/>
          </a:bodyPr>
          <a:lstStyle/>
          <a:p>
            <a:pPr>
              <a:buNone/>
            </a:pPr>
            <a:r>
              <a:rPr lang="sr-Cyrl-RS" sz="1900" dirty="0" smtClean="0"/>
              <a:t>Природни облици кретања – савладавање простора, препрека и манаипулација предметима доприносе развоју моторике а самим тим и развоју самосталности и сигурности.</a:t>
            </a:r>
          </a:p>
          <a:p>
            <a:pPr>
              <a:buNone/>
            </a:pPr>
            <a:r>
              <a:rPr lang="sr-Cyrl-RS" sz="1900" dirty="0" smtClean="0"/>
              <a:t>-деца прате садржај покретима и тако развијају способности координације, равнотеже, спретности</a:t>
            </a:r>
          </a:p>
          <a:p>
            <a:pPr>
              <a:buNone/>
            </a:pPr>
            <a:r>
              <a:rPr lang="sr-Cyrl-RS" sz="1900" dirty="0" smtClean="0"/>
              <a:t>-мањој групи деце је потребна подршка а за неколико деце је потребно поставити разумне границе од опасности</a:t>
            </a:r>
          </a:p>
          <a:p>
            <a:pPr>
              <a:buNone/>
            </a:pPr>
            <a:r>
              <a:rPr lang="sr-Cyrl-RS" sz="1900" dirty="0" smtClean="0"/>
              <a:t>-покретне игре, игре опонашања , вежбе обликовања , савлађивање препрека ... Све уобличено причом са ликовима познатим деци и могућношћу да додају ликове које желе. Нпр- шетамо ,шетамо и сретнемо мацу...платно као кућица и за провлачење, скриваење од кише , као базен за рибице , као подлога за вежбе обликовања у лежећем ставу у групи или пару...стаза за ходање пуњена зрневљем, сламом као мостић за мацу, врапца...</a:t>
            </a:r>
          </a:p>
          <a:p>
            <a:pPr>
              <a:buNone/>
            </a:pPr>
            <a:endParaRPr lang="en-US" sz="2000" dirty="0"/>
          </a:p>
        </p:txBody>
      </p:sp>
      <p:pic>
        <p:nvPicPr>
          <p:cNvPr id="1026" name="Picture 2"/>
          <p:cNvPicPr>
            <a:picLocks noGrp="1" noChangeAspect="1" noChangeArrowheads="1"/>
          </p:cNvPicPr>
          <p:nvPr>
            <p:ph sz="half" idx="2"/>
          </p:nvPr>
        </p:nvPicPr>
        <p:blipFill>
          <a:blip r:embed="rId2" cstate="print"/>
          <a:srcRect/>
          <a:stretch>
            <a:fillRect/>
          </a:stretch>
        </p:blipFill>
        <p:spPr bwMode="auto">
          <a:xfrm>
            <a:off x="5143504" y="2143116"/>
            <a:ext cx="3571900" cy="4357718"/>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normAutofit/>
          </a:bodyPr>
          <a:lstStyle/>
          <a:p>
            <a:r>
              <a:rPr lang="sr-Cyrl-RS" sz="3600" dirty="0" smtClean="0"/>
              <a:t>КРПЕЊАЧЕ, МЕЗИМЦИ </a:t>
            </a:r>
            <a:endParaRPr lang="en-US" sz="3600" dirty="0"/>
          </a:p>
        </p:txBody>
      </p:sp>
      <p:sp>
        <p:nvSpPr>
          <p:cNvPr id="3" name="Content Placeholder 2"/>
          <p:cNvSpPr>
            <a:spLocks noGrp="1"/>
          </p:cNvSpPr>
          <p:nvPr>
            <p:ph sz="half" idx="1"/>
          </p:nvPr>
        </p:nvSpPr>
        <p:spPr>
          <a:xfrm>
            <a:off x="457200" y="1600200"/>
            <a:ext cx="4400552" cy="4972072"/>
          </a:xfrm>
        </p:spPr>
        <p:txBody>
          <a:bodyPr>
            <a:normAutofit fontScale="92500" lnSpcReduction="20000"/>
          </a:bodyPr>
          <a:lstStyle/>
          <a:p>
            <a:pPr>
              <a:buNone/>
            </a:pPr>
            <a:r>
              <a:rPr lang="sr-Cyrl-RS" dirty="0" smtClean="0"/>
              <a:t>-</a:t>
            </a:r>
            <a:r>
              <a:rPr lang="sr-Latn-RS" dirty="0" smtClean="0"/>
              <a:t>   </a:t>
            </a:r>
            <a:r>
              <a:rPr lang="sr-Cyrl-RS" sz="2000" dirty="0" smtClean="0"/>
              <a:t>један </a:t>
            </a:r>
            <a:r>
              <a:rPr lang="sr-Cyrl-RS" sz="2000" dirty="0" smtClean="0"/>
              <a:t>број направљен пред и са </a:t>
            </a:r>
            <a:r>
              <a:rPr lang="sr-Cyrl-RS" sz="2000" dirty="0" smtClean="0"/>
              <a:t>децом, </a:t>
            </a:r>
            <a:r>
              <a:rPr lang="sr-Cyrl-RS" sz="2000" dirty="0" smtClean="0"/>
              <a:t>један број донели родитељи</a:t>
            </a:r>
          </a:p>
          <a:p>
            <a:pPr>
              <a:buFontTx/>
              <a:buChar char="-"/>
            </a:pPr>
            <a:r>
              <a:rPr lang="sr-Cyrl-RS" sz="2000" dirty="0" smtClean="0"/>
              <a:t>користили </a:t>
            </a:r>
            <a:r>
              <a:rPr lang="sr-Cyrl-RS" sz="2000" dirty="0" smtClean="0"/>
              <a:t>за котрљање, додавање</a:t>
            </a:r>
            <a:r>
              <a:rPr lang="sr-Cyrl-RS" sz="2000" dirty="0" smtClean="0"/>
              <a:t>, </a:t>
            </a:r>
            <a:r>
              <a:rPr lang="sr-Latn-RS" sz="2000" dirty="0" smtClean="0"/>
              <a:t>„</a:t>
            </a:r>
            <a:r>
              <a:rPr lang="sr-Cyrl-RS" sz="2000" dirty="0" smtClean="0"/>
              <a:t>један </a:t>
            </a:r>
            <a:r>
              <a:rPr lang="sr-Cyrl-RS" sz="2000" dirty="0" smtClean="0"/>
              <a:t>теби један мени’’, котљање у пару, у групној игри платном ‘’падобраном’’ –не дај да падне, за класификацију по величини</a:t>
            </a:r>
          </a:p>
          <a:p>
            <a:pPr>
              <a:buFontTx/>
              <a:buChar char="-"/>
            </a:pPr>
            <a:r>
              <a:rPr lang="sr-Cyrl-RS" sz="2000" dirty="0" smtClean="0"/>
              <a:t>н</a:t>
            </a:r>
            <a:r>
              <a:rPr lang="sr-Cyrl-RS" sz="2000" dirty="0" smtClean="0"/>
              <a:t>еколико </a:t>
            </a:r>
            <a:r>
              <a:rPr lang="sr-Cyrl-RS" sz="2000" dirty="0" smtClean="0"/>
              <a:t>деце препознаје крпењачу коју је направила мама...</a:t>
            </a:r>
          </a:p>
          <a:p>
            <a:pPr>
              <a:buFontTx/>
              <a:buChar char="-"/>
            </a:pPr>
            <a:r>
              <a:rPr lang="sr-Cyrl-RS" sz="2000" dirty="0" smtClean="0"/>
              <a:t>‘’мезимце ‘’ смо пунили зрневљем, цветом липе ... Посебна опрезност због ситних зрна али уз подршку, похвале , нису стављали у уста осим једног дечака ког је требало надгледати...</a:t>
            </a:r>
          </a:p>
          <a:p>
            <a:pPr>
              <a:buFontTx/>
              <a:buChar char="-"/>
            </a:pPr>
            <a:r>
              <a:rPr lang="sr-Cyrl-RS" sz="2000" dirty="0"/>
              <a:t>в</a:t>
            </a:r>
            <a:r>
              <a:rPr lang="sr-Cyrl-RS" sz="2000" dirty="0" smtClean="0"/>
              <a:t>ећ </a:t>
            </a:r>
            <a:r>
              <a:rPr lang="sr-Cyrl-RS" sz="2000" dirty="0" smtClean="0"/>
              <a:t>користимо стазу за ходање пуњену зрневљем, сламом и радо ходају по њој...</a:t>
            </a:r>
          </a:p>
          <a:p>
            <a:pPr>
              <a:buFontTx/>
              <a:buChar char="-"/>
            </a:pPr>
            <a:endParaRPr lang="en-US" sz="2000" dirty="0"/>
          </a:p>
        </p:txBody>
      </p:sp>
      <p:pic>
        <p:nvPicPr>
          <p:cNvPr id="8194" name="Picture 2"/>
          <p:cNvPicPr>
            <a:picLocks noGrp="1" noChangeAspect="1" noChangeArrowheads="1"/>
          </p:cNvPicPr>
          <p:nvPr>
            <p:ph sz="half" idx="2"/>
          </p:nvPr>
        </p:nvPicPr>
        <p:blipFill>
          <a:blip r:embed="rId2"/>
          <a:srcRect/>
          <a:stretch>
            <a:fillRect/>
          </a:stretch>
        </p:blipFill>
        <p:spPr bwMode="auto">
          <a:xfrm>
            <a:off x="4970264" y="1600200"/>
            <a:ext cx="3394472" cy="4525963"/>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6632"/>
            <a:ext cx="9144000" cy="1097790"/>
          </a:xfrm>
        </p:spPr>
        <p:style>
          <a:lnRef idx="1">
            <a:schemeClr val="accent3"/>
          </a:lnRef>
          <a:fillRef idx="2">
            <a:schemeClr val="accent3"/>
          </a:fillRef>
          <a:effectRef idx="1">
            <a:schemeClr val="accent3"/>
          </a:effectRef>
          <a:fontRef idx="minor">
            <a:schemeClr val="dk1"/>
          </a:fontRef>
        </p:style>
        <p:txBody>
          <a:bodyPr>
            <a:noAutofit/>
          </a:bodyPr>
          <a:lstStyle/>
          <a:p>
            <a:r>
              <a:rPr lang="sr-Cyrl-RS" sz="3600" dirty="0"/>
              <a:t>СВАКОДНЕВНЕ </a:t>
            </a:r>
            <a:r>
              <a:rPr lang="sr-Cyrl-RS" sz="3600" dirty="0" smtClean="0"/>
              <a:t>АКТИВНОСТИ - МОГУ САМ, МОГУ </a:t>
            </a:r>
            <a:r>
              <a:rPr lang="sr-Cyrl-RS" sz="3600" dirty="0"/>
              <a:t>ДА ПОМОГНЕМ...</a:t>
            </a:r>
            <a:endParaRPr lang="en-US" sz="3600" dirty="0"/>
          </a:p>
        </p:txBody>
      </p:sp>
      <p:sp>
        <p:nvSpPr>
          <p:cNvPr id="3" name="Content Placeholder 2"/>
          <p:cNvSpPr>
            <a:spLocks noGrp="1"/>
          </p:cNvSpPr>
          <p:nvPr>
            <p:ph sz="half" idx="1"/>
          </p:nvPr>
        </p:nvSpPr>
        <p:spPr>
          <a:xfrm>
            <a:off x="214282" y="1285860"/>
            <a:ext cx="4429156" cy="5357850"/>
          </a:xfrm>
        </p:spPr>
        <p:txBody>
          <a:bodyPr>
            <a:normAutofit/>
          </a:bodyPr>
          <a:lstStyle/>
          <a:p>
            <a:pPr>
              <a:buNone/>
            </a:pPr>
            <a:r>
              <a:rPr lang="sr-Cyrl-RS" sz="2000" dirty="0" smtClean="0"/>
              <a:t>- </a:t>
            </a:r>
            <a:r>
              <a:rPr lang="sr-Cyrl-RS" sz="1600" dirty="0"/>
              <a:t>к</a:t>
            </a:r>
            <a:r>
              <a:rPr lang="sr-Cyrl-RS" sz="1600" dirty="0" smtClean="0"/>
              <a:t>роз </a:t>
            </a:r>
            <a:r>
              <a:rPr lang="sr-Cyrl-RS" sz="1600" dirty="0" smtClean="0"/>
              <a:t>симболичку игру гардеробом смо савладавали и савлађујемо самостално обување, </a:t>
            </a:r>
            <a:r>
              <a:rPr lang="sr-Cyrl-RS" sz="1600" dirty="0" smtClean="0"/>
              <a:t>облачење, </a:t>
            </a:r>
            <a:r>
              <a:rPr lang="sr-Cyrl-RS" sz="1600" dirty="0" smtClean="0"/>
              <a:t>као и развој комуникације дете-дете</a:t>
            </a:r>
          </a:p>
          <a:p>
            <a:pPr>
              <a:buNone/>
            </a:pPr>
            <a:r>
              <a:rPr lang="sr-Cyrl-RS" sz="1600" dirty="0" smtClean="0"/>
              <a:t>- уживају </a:t>
            </a:r>
            <a:r>
              <a:rPr lang="sr-Cyrl-RS" sz="1600" dirty="0" smtClean="0"/>
              <a:t>да стављају капу, обувају </a:t>
            </a:r>
            <a:r>
              <a:rPr lang="sr-Cyrl-RS" sz="1600" dirty="0" smtClean="0"/>
              <a:t>чарапице, </a:t>
            </a:r>
            <a:r>
              <a:rPr lang="sr-Cyrl-RS" sz="1600" dirty="0" smtClean="0"/>
              <a:t>па и преко патофни </a:t>
            </a:r>
          </a:p>
          <a:p>
            <a:pPr>
              <a:buNone/>
            </a:pPr>
            <a:r>
              <a:rPr lang="sr-Cyrl-RS" sz="1600" dirty="0" smtClean="0"/>
              <a:t>- један </a:t>
            </a:r>
            <a:r>
              <a:rPr lang="sr-Cyrl-RS" sz="1600" dirty="0" smtClean="0"/>
              <a:t>број деце ужива да помаже другима, понекада и када то они не желе али је више сарадничких односа него сукоба</a:t>
            </a:r>
          </a:p>
          <a:p>
            <a:pPr marL="0" indent="0">
              <a:buNone/>
            </a:pPr>
            <a:r>
              <a:rPr lang="sr-Cyrl-RS" sz="1600" dirty="0" smtClean="0"/>
              <a:t>- неколико </a:t>
            </a:r>
            <a:r>
              <a:rPr lang="sr-Cyrl-RS" sz="1600" dirty="0" smtClean="0"/>
              <a:t>деце ужива да покаже како нешто </a:t>
            </a:r>
            <a:r>
              <a:rPr lang="sr-Cyrl-RS" sz="1600" dirty="0" smtClean="0"/>
              <a:t>          може </a:t>
            </a:r>
            <a:r>
              <a:rPr lang="sr-Cyrl-RS" sz="1600" dirty="0" smtClean="0"/>
              <a:t>сам.</a:t>
            </a:r>
          </a:p>
          <a:p>
            <a:pPr>
              <a:buNone/>
            </a:pPr>
            <a:r>
              <a:rPr lang="sr-Cyrl-RS" sz="1600" dirty="0" smtClean="0"/>
              <a:t>- рукавица </a:t>
            </a:r>
            <a:r>
              <a:rPr lang="sr-Cyrl-RS" sz="1600" dirty="0" smtClean="0"/>
              <a:t>за мажење је диван мотив за успостављање комуникације дете- дете и мотивација за повучену децу да се укључе у игру...</a:t>
            </a:r>
          </a:p>
          <a:p>
            <a:pPr>
              <a:buNone/>
            </a:pPr>
            <a:r>
              <a:rPr lang="sr-Cyrl-RS" sz="1600" dirty="0" smtClean="0"/>
              <a:t>-у</a:t>
            </a:r>
            <a:r>
              <a:rPr lang="sr-Cyrl-RS" sz="1600" dirty="0" smtClean="0"/>
              <a:t>спостављање </a:t>
            </a:r>
            <a:r>
              <a:rPr lang="sr-Cyrl-RS" sz="1600" dirty="0" smtClean="0"/>
              <a:t>рутине им је веома важно- нпр- остављају флашице-шоље после оброка, изувају патофне у једном делу собе, бацају убрусе у канту, враћање играчака на место...</a:t>
            </a:r>
          </a:p>
          <a:p>
            <a:pPr>
              <a:buNone/>
            </a:pPr>
            <a:endParaRPr lang="sr-Cyrl-RS" sz="2000" dirty="0" smtClean="0"/>
          </a:p>
          <a:p>
            <a:pPr>
              <a:buNone/>
            </a:pPr>
            <a:endParaRPr lang="sr-Cyrl-RS" sz="2000" dirty="0" smtClean="0"/>
          </a:p>
          <a:p>
            <a:pPr>
              <a:buNone/>
            </a:pPr>
            <a:endParaRPr lang="en-US" sz="2000" dirty="0"/>
          </a:p>
        </p:txBody>
      </p:sp>
      <p:pic>
        <p:nvPicPr>
          <p:cNvPr id="9218" name="Picture 2"/>
          <p:cNvPicPr>
            <a:picLocks noGrp="1" noChangeAspect="1" noChangeArrowheads="1"/>
          </p:cNvPicPr>
          <p:nvPr>
            <p:ph sz="half" idx="2"/>
          </p:nvPr>
        </p:nvPicPr>
        <p:blipFill>
          <a:blip r:embed="rId2"/>
          <a:srcRect/>
          <a:stretch>
            <a:fillRect/>
          </a:stretch>
        </p:blipFill>
        <p:spPr bwMode="auto">
          <a:xfrm>
            <a:off x="4970264" y="1600200"/>
            <a:ext cx="3394472" cy="4525963"/>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normAutofit/>
          </a:bodyPr>
          <a:lstStyle/>
          <a:p>
            <a:r>
              <a:rPr lang="sr-Cyrl-RS" sz="3600" dirty="0" smtClean="0"/>
              <a:t>УЧЕШЋЕ У ХИГИЈЕНИ ИГРАЧАКА</a:t>
            </a:r>
            <a:endParaRPr lang="en-US" sz="3600" dirty="0"/>
          </a:p>
        </p:txBody>
      </p:sp>
      <p:sp>
        <p:nvSpPr>
          <p:cNvPr id="3" name="Content Placeholder 2"/>
          <p:cNvSpPr>
            <a:spLocks noGrp="1"/>
          </p:cNvSpPr>
          <p:nvPr>
            <p:ph sz="half" idx="1"/>
          </p:nvPr>
        </p:nvSpPr>
        <p:spPr/>
        <p:txBody>
          <a:bodyPr>
            <a:normAutofit/>
          </a:bodyPr>
          <a:lstStyle/>
          <a:p>
            <a:pPr>
              <a:buFontTx/>
              <a:buChar char="-"/>
            </a:pPr>
            <a:r>
              <a:rPr lang="sr-Cyrl-RS" sz="1600" dirty="0" smtClean="0"/>
              <a:t>Показују велико интересовање за рад одраслих, и осим у прању играчака, учествују у припреми простора за игру (старији доносе столице за активности у соби, ређају их покушавајући да направе полукруг, док двоје деце има потребу да стави столице уз орман), влажним марамама бришу столове, делове ормара, део зида уз таблу за цртање када цртеж буде и ван места цртања...</a:t>
            </a:r>
          </a:p>
          <a:p>
            <a:pPr>
              <a:buNone/>
            </a:pPr>
            <a:r>
              <a:rPr lang="sr-Cyrl-RS" sz="1600" dirty="0" smtClean="0"/>
              <a:t>-     Ове активности  захтевају сталне сугестије и усложњавање игре у супротном се завршавају прскањем.</a:t>
            </a:r>
          </a:p>
          <a:p>
            <a:pPr marL="0" indent="0">
              <a:buNone/>
            </a:pPr>
            <a:endParaRPr lang="en-US" dirty="0"/>
          </a:p>
        </p:txBody>
      </p:sp>
      <p:pic>
        <p:nvPicPr>
          <p:cNvPr id="11266" name="Picture 2"/>
          <p:cNvPicPr>
            <a:picLocks noGrp="1" noChangeAspect="1" noChangeArrowheads="1"/>
          </p:cNvPicPr>
          <p:nvPr>
            <p:ph sz="half" idx="2"/>
          </p:nvPr>
        </p:nvPicPr>
        <p:blipFill>
          <a:blip r:embed="rId2"/>
          <a:srcRect/>
          <a:stretch>
            <a:fillRect/>
          </a:stretch>
        </p:blipFill>
        <p:spPr bwMode="auto">
          <a:xfrm>
            <a:off x="4970264" y="1600200"/>
            <a:ext cx="3394472" cy="4525963"/>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normAutofit/>
          </a:bodyPr>
          <a:lstStyle/>
          <a:p>
            <a:r>
              <a:rPr lang="sr-Cyrl-RS" sz="3600" dirty="0" smtClean="0"/>
              <a:t>НА ОТВОРЕНОМ</a:t>
            </a:r>
            <a:endParaRPr lang="en-US" sz="3600" dirty="0"/>
          </a:p>
        </p:txBody>
      </p:sp>
      <p:sp>
        <p:nvSpPr>
          <p:cNvPr id="3" name="Content Placeholder 2"/>
          <p:cNvSpPr>
            <a:spLocks noGrp="1"/>
          </p:cNvSpPr>
          <p:nvPr>
            <p:ph sz="half" idx="1"/>
          </p:nvPr>
        </p:nvSpPr>
        <p:spPr>
          <a:xfrm>
            <a:off x="457200" y="2492896"/>
            <a:ext cx="4038600" cy="4007938"/>
          </a:xfrm>
        </p:spPr>
        <p:txBody>
          <a:bodyPr>
            <a:normAutofit/>
          </a:bodyPr>
          <a:lstStyle/>
          <a:p>
            <a:pPr>
              <a:buFontTx/>
              <a:buChar char="-"/>
            </a:pPr>
            <a:r>
              <a:rPr lang="sr-Cyrl-RS" sz="1600" dirty="0" smtClean="0"/>
              <a:t>Нисмо излазили на двориште када је киша, јако сунце и када има пуно комараца (у договору са родитељима , заштитили смо децу која бурно реагују на уједе комараца).</a:t>
            </a:r>
          </a:p>
          <a:p>
            <a:pPr>
              <a:buFontTx/>
              <a:buChar char="-"/>
            </a:pPr>
            <a:r>
              <a:rPr lang="sr-Cyrl-RS" sz="1600" dirty="0" smtClean="0"/>
              <a:t>Један део активности реализује се на тераси и када киша пада. </a:t>
            </a:r>
          </a:p>
          <a:p>
            <a:pPr>
              <a:buNone/>
            </a:pPr>
            <a:r>
              <a:rPr lang="sr-Cyrl-RS" sz="1600" dirty="0" smtClean="0"/>
              <a:t>-     Један део активности је реализован и са осталим јасленцима – недовољно.</a:t>
            </a:r>
          </a:p>
          <a:p>
            <a:pPr>
              <a:buNone/>
            </a:pPr>
            <a:r>
              <a:rPr lang="sr-Cyrl-RS" sz="1600" dirty="0" smtClean="0"/>
              <a:t>-    Овај део дана је највећим делом посвећен игри (по избору деце), с пуно ходања, пењања, истраживања...</a:t>
            </a:r>
            <a:endParaRPr lang="en-US" sz="1600" dirty="0"/>
          </a:p>
        </p:txBody>
      </p:sp>
      <p:pic>
        <p:nvPicPr>
          <p:cNvPr id="12290" name="Picture 2"/>
          <p:cNvPicPr>
            <a:picLocks noGrp="1" noChangeAspect="1" noChangeArrowheads="1"/>
          </p:cNvPicPr>
          <p:nvPr>
            <p:ph sz="half" idx="2"/>
          </p:nvPr>
        </p:nvPicPr>
        <p:blipFill>
          <a:blip r:embed="rId2"/>
          <a:srcRect/>
          <a:stretch>
            <a:fillRect/>
          </a:stretch>
        </p:blipFill>
        <p:spPr bwMode="auto">
          <a:xfrm>
            <a:off x="4648200" y="1843881"/>
            <a:ext cx="4038600" cy="4038600"/>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285728"/>
            <a:ext cx="8229600" cy="1143000"/>
          </a:xfrm>
        </p:spPr>
        <p:style>
          <a:lnRef idx="1">
            <a:schemeClr val="accent3"/>
          </a:lnRef>
          <a:fillRef idx="2">
            <a:schemeClr val="accent3"/>
          </a:fillRef>
          <a:effectRef idx="1">
            <a:schemeClr val="accent3"/>
          </a:effectRef>
          <a:fontRef idx="minor">
            <a:schemeClr val="dk1"/>
          </a:fontRef>
        </p:style>
        <p:txBody>
          <a:bodyPr>
            <a:normAutofit/>
          </a:bodyPr>
          <a:lstStyle/>
          <a:p>
            <a:r>
              <a:rPr lang="sr-Cyrl-RS" sz="3600" dirty="0" smtClean="0"/>
              <a:t>САМОСТАЛНА ПРИПРЕМА УЖИНЕ</a:t>
            </a:r>
            <a:endParaRPr lang="en-US" sz="3600" dirty="0"/>
          </a:p>
        </p:txBody>
      </p:sp>
      <p:sp>
        <p:nvSpPr>
          <p:cNvPr id="3" name="Content Placeholder 2"/>
          <p:cNvSpPr>
            <a:spLocks noGrp="1"/>
          </p:cNvSpPr>
          <p:nvPr>
            <p:ph sz="half" idx="1"/>
          </p:nvPr>
        </p:nvSpPr>
        <p:spPr>
          <a:xfrm>
            <a:off x="457200" y="1988840"/>
            <a:ext cx="4038600" cy="4137323"/>
          </a:xfrm>
        </p:spPr>
        <p:txBody>
          <a:bodyPr>
            <a:normAutofit/>
          </a:bodyPr>
          <a:lstStyle/>
          <a:p>
            <a:pPr>
              <a:buFontTx/>
              <a:buChar char="-"/>
            </a:pPr>
            <a:r>
              <a:rPr lang="sr-Cyrl-RS" sz="1600" dirty="0" smtClean="0"/>
              <a:t>Деца су фокусирана на активност, пажљива су и мање се умажу него иначе.</a:t>
            </a:r>
            <a:endParaRPr lang="sr-Cyrl-RS" sz="1600" dirty="0"/>
          </a:p>
          <a:p>
            <a:pPr>
              <a:buFontTx/>
              <a:buChar char="-"/>
            </a:pPr>
            <a:r>
              <a:rPr lang="sr-Cyrl-RS" sz="1600" dirty="0" smtClean="0"/>
              <a:t>Ове активности су слика њихове самосталности; уживамо заједно у овим тренуцима и поносни смо на њих.</a:t>
            </a:r>
          </a:p>
          <a:p>
            <a:pPr>
              <a:buFontTx/>
              <a:buChar char="-"/>
            </a:pPr>
            <a:r>
              <a:rPr lang="sr-Cyrl-RS" sz="1600" dirty="0" smtClean="0"/>
              <a:t>Ужина- хлеб и џем, салата од поврћа и салата од воћа:</a:t>
            </a:r>
          </a:p>
          <a:p>
            <a:pPr lvl="1">
              <a:buFont typeface="Arial" pitchFamily="34" charset="0"/>
              <a:buChar char="•"/>
            </a:pPr>
            <a:r>
              <a:rPr lang="sr-Cyrl-RS" sz="1600" dirty="0" smtClean="0"/>
              <a:t>кроз припрему лакше уче да именују намирнице и прибор , као и укусе, усвајају хигијенске навике;</a:t>
            </a:r>
          </a:p>
          <a:p>
            <a:pPr lvl="1">
              <a:buFont typeface="Arial" pitchFamily="34" charset="0"/>
              <a:buChar char="•"/>
            </a:pPr>
            <a:r>
              <a:rPr lang="sr-Cyrl-RS" sz="1600" dirty="0" smtClean="0"/>
              <a:t>на почетку једна група деце користи обе руке, касније већина њих користи једну руку.</a:t>
            </a:r>
            <a:endParaRPr lang="en-US" sz="1600" dirty="0"/>
          </a:p>
        </p:txBody>
      </p:sp>
      <p:pic>
        <p:nvPicPr>
          <p:cNvPr id="13314" name="Picture 2"/>
          <p:cNvPicPr>
            <a:picLocks noGrp="1" noChangeAspect="1" noChangeArrowheads="1"/>
          </p:cNvPicPr>
          <p:nvPr>
            <p:ph sz="half" idx="2"/>
          </p:nvPr>
        </p:nvPicPr>
        <p:blipFill>
          <a:blip r:embed="rId2"/>
          <a:srcRect/>
          <a:stretch>
            <a:fillRect/>
          </a:stretch>
        </p:blipFill>
        <p:spPr bwMode="auto">
          <a:xfrm>
            <a:off x="4648200" y="1843881"/>
            <a:ext cx="4038600" cy="4038600"/>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32656"/>
            <a:ext cx="8229600" cy="1143000"/>
          </a:xfrm>
        </p:spPr>
        <p:style>
          <a:lnRef idx="1">
            <a:schemeClr val="accent3"/>
          </a:lnRef>
          <a:fillRef idx="2">
            <a:schemeClr val="accent3"/>
          </a:fillRef>
          <a:effectRef idx="1">
            <a:schemeClr val="accent3"/>
          </a:effectRef>
          <a:fontRef idx="minor">
            <a:schemeClr val="dk1"/>
          </a:fontRef>
        </p:style>
        <p:txBody>
          <a:bodyPr>
            <a:noAutofit/>
          </a:bodyPr>
          <a:lstStyle/>
          <a:p>
            <a:r>
              <a:rPr lang="sr-Cyrl-RS" sz="3200" dirty="0" smtClean="0"/>
              <a:t>ОМИЉЕНА АКТИВНОСТ- КОРПА ИЗНЕНАЂЕЊА</a:t>
            </a:r>
            <a:endParaRPr lang="en-US" sz="3200" dirty="0"/>
          </a:p>
        </p:txBody>
      </p:sp>
      <p:sp>
        <p:nvSpPr>
          <p:cNvPr id="3" name="Content Placeholder 2"/>
          <p:cNvSpPr>
            <a:spLocks noGrp="1"/>
          </p:cNvSpPr>
          <p:nvPr>
            <p:ph sz="half" idx="1"/>
          </p:nvPr>
        </p:nvSpPr>
        <p:spPr>
          <a:xfrm>
            <a:off x="395536" y="1916832"/>
            <a:ext cx="4038600" cy="4785395"/>
          </a:xfrm>
        </p:spPr>
        <p:txBody>
          <a:bodyPr>
            <a:normAutofit fontScale="92500" lnSpcReduction="20000"/>
          </a:bodyPr>
          <a:lstStyle/>
          <a:p>
            <a:pPr marL="0" indent="0">
              <a:buNone/>
            </a:pPr>
            <a:r>
              <a:rPr lang="sr-Cyrl-RS" sz="2000" dirty="0" smtClean="0"/>
              <a:t>ИСКУСТВА</a:t>
            </a:r>
          </a:p>
          <a:p>
            <a:r>
              <a:rPr lang="sr-Cyrl-RS" sz="2000" dirty="0" smtClean="0"/>
              <a:t>У овој активности сви уживају. </a:t>
            </a:r>
            <a:r>
              <a:rPr lang="sr-Cyrl-RS" sz="2000" dirty="0"/>
              <a:t>Р</a:t>
            </a:r>
            <a:r>
              <a:rPr lang="sr-Cyrl-RS" sz="2000" dirty="0" smtClean="0"/>
              <a:t>адују се када извуку воће или поврће. </a:t>
            </a:r>
          </a:p>
          <a:p>
            <a:r>
              <a:rPr lang="sr-Cyrl-RS" sz="2000" dirty="0" smtClean="0"/>
              <a:t>Једна девојчица је на почетку активности веома озбиљно и несигурно стављала руку испод мараме, касније се ослободила.</a:t>
            </a:r>
          </a:p>
          <a:p>
            <a:r>
              <a:rPr lang="sr-Cyrl-RS" sz="2000" dirty="0"/>
              <a:t>Ј</a:t>
            </a:r>
            <a:r>
              <a:rPr lang="sr-Cyrl-RS" sz="2000" dirty="0" smtClean="0"/>
              <a:t>една девојчица именује воће које напипа. </a:t>
            </a:r>
          </a:p>
          <a:p>
            <a:r>
              <a:rPr lang="sr-Cyrl-RS" sz="2000" dirty="0"/>
              <a:t>К</a:t>
            </a:r>
            <a:r>
              <a:rPr lang="sr-Cyrl-RS" sz="2000" dirty="0" smtClean="0"/>
              <a:t>орпу изненађења, осим за упознавање и именовање воћа и поврћа користимо и за учење дељења са другом децом, деца додају кришке јабуке једни другима, или зрно грашка (грашак користимо веома опрезно). </a:t>
            </a:r>
            <a:endParaRPr lang="en-US" dirty="0"/>
          </a:p>
        </p:txBody>
      </p:sp>
      <p:pic>
        <p:nvPicPr>
          <p:cNvPr id="14338" name="Picture 2"/>
          <p:cNvPicPr>
            <a:picLocks noGrp="1" noChangeAspect="1" noChangeArrowheads="1"/>
          </p:cNvPicPr>
          <p:nvPr>
            <p:ph sz="half" idx="2"/>
          </p:nvPr>
        </p:nvPicPr>
        <p:blipFill>
          <a:blip r:embed="rId2"/>
          <a:srcRect/>
          <a:stretch>
            <a:fillRect/>
          </a:stretch>
        </p:blipFill>
        <p:spPr bwMode="auto">
          <a:xfrm>
            <a:off x="4970264" y="1600200"/>
            <a:ext cx="3394472" cy="4525963"/>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normAutofit/>
          </a:bodyPr>
          <a:lstStyle/>
          <a:p>
            <a:r>
              <a:rPr lang="sr-Cyrl-RS" sz="3600" dirty="0" smtClean="0"/>
              <a:t>ТЕРАСА </a:t>
            </a:r>
            <a:endParaRPr lang="en-US" sz="3600" dirty="0"/>
          </a:p>
        </p:txBody>
      </p:sp>
      <p:sp>
        <p:nvSpPr>
          <p:cNvPr id="3" name="Content Placeholder 2"/>
          <p:cNvSpPr>
            <a:spLocks noGrp="1"/>
          </p:cNvSpPr>
          <p:nvPr>
            <p:ph sz="half" idx="1"/>
          </p:nvPr>
        </p:nvSpPr>
        <p:spPr>
          <a:xfrm>
            <a:off x="395536" y="1700808"/>
            <a:ext cx="4100264" cy="4425355"/>
          </a:xfrm>
        </p:spPr>
        <p:txBody>
          <a:bodyPr>
            <a:normAutofit/>
          </a:bodyPr>
          <a:lstStyle/>
          <a:p>
            <a:pPr>
              <a:buNone/>
            </a:pPr>
            <a:r>
              <a:rPr lang="sr-Cyrl-RS" sz="1600" dirty="0" smtClean="0"/>
              <a:t>Терасу користимо за</a:t>
            </a:r>
            <a:r>
              <a:rPr lang="sr-Cyrl-RS" sz="1600" dirty="0" smtClean="0"/>
              <a:t>:</a:t>
            </a:r>
            <a:endParaRPr lang="sr-Cyrl-RS" sz="1600" dirty="0" smtClean="0"/>
          </a:p>
          <a:p>
            <a:r>
              <a:rPr lang="sr-Cyrl-RS" sz="1600" dirty="0"/>
              <a:t>с</a:t>
            </a:r>
            <a:r>
              <a:rPr lang="sr-Cyrl-RS" sz="1600" dirty="0" smtClean="0"/>
              <a:t>вакодневну игру</a:t>
            </a:r>
          </a:p>
          <a:p>
            <a:r>
              <a:rPr lang="sr-Cyrl-RS" sz="1600" dirty="0" smtClean="0"/>
              <a:t> трчање на дати знак</a:t>
            </a:r>
          </a:p>
          <a:p>
            <a:r>
              <a:rPr lang="sr-Cyrl-RS" sz="1600" dirty="0" smtClean="0"/>
              <a:t>ослушкивање и храњење врабаца</a:t>
            </a:r>
          </a:p>
          <a:p>
            <a:r>
              <a:rPr lang="sr-Cyrl-RS" sz="1600" dirty="0" smtClean="0"/>
              <a:t>шарање по подлогама</a:t>
            </a:r>
          </a:p>
          <a:p>
            <a:r>
              <a:rPr lang="sr-Cyrl-RS" sz="1600" dirty="0" smtClean="0"/>
              <a:t>покретне игре</a:t>
            </a:r>
          </a:p>
          <a:p>
            <a:r>
              <a:rPr lang="sr-Cyrl-RS" sz="1600" dirty="0" smtClean="0"/>
              <a:t>прање играчака </a:t>
            </a:r>
          </a:p>
          <a:p>
            <a:r>
              <a:rPr lang="sr-Cyrl-RS" sz="1600" dirty="0" smtClean="0"/>
              <a:t>припреме ужине</a:t>
            </a:r>
          </a:p>
          <a:p>
            <a:r>
              <a:rPr lang="sr-Cyrl-RS" sz="1600" dirty="0" smtClean="0"/>
              <a:t>погоди шта се чује </a:t>
            </a:r>
          </a:p>
          <a:p>
            <a:r>
              <a:rPr lang="sr-Cyrl-RS" sz="1600" dirty="0" smtClean="0"/>
              <a:t>причање прича</a:t>
            </a:r>
          </a:p>
          <a:p>
            <a:r>
              <a:rPr lang="sr-Cyrl-RS" sz="1600" dirty="0" smtClean="0"/>
              <a:t>сликање </a:t>
            </a:r>
          </a:p>
          <a:p>
            <a:r>
              <a:rPr lang="sr-Cyrl-RS" sz="1600" dirty="0" smtClean="0"/>
              <a:t>прављење гнезда од лишћа </a:t>
            </a:r>
          </a:p>
          <a:p>
            <a:r>
              <a:rPr lang="sr-Cyrl-RS" sz="1600" dirty="0" smtClean="0"/>
              <a:t>ходање по ограниченом простору</a:t>
            </a:r>
          </a:p>
          <a:p>
            <a:r>
              <a:rPr lang="sr-Cyrl-RS" sz="1600" dirty="0" smtClean="0"/>
              <a:t>слике од отисака стопала....</a:t>
            </a:r>
            <a:endParaRPr lang="en-US" sz="1600" dirty="0"/>
          </a:p>
        </p:txBody>
      </p:sp>
      <p:pic>
        <p:nvPicPr>
          <p:cNvPr id="15362" name="Picture 2"/>
          <p:cNvPicPr>
            <a:picLocks noGrp="1" noChangeAspect="1" noChangeArrowheads="1"/>
          </p:cNvPicPr>
          <p:nvPr>
            <p:ph sz="half" idx="2"/>
          </p:nvPr>
        </p:nvPicPr>
        <p:blipFill>
          <a:blip r:embed="rId2"/>
          <a:srcRect/>
          <a:stretch>
            <a:fillRect/>
          </a:stretch>
        </p:blipFill>
        <p:spPr bwMode="auto">
          <a:xfrm>
            <a:off x="4970264" y="1600200"/>
            <a:ext cx="3394472" cy="4525963"/>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60648"/>
            <a:ext cx="7843256" cy="796908"/>
          </a:xfrm>
        </p:spPr>
        <p:style>
          <a:lnRef idx="1">
            <a:schemeClr val="accent3"/>
          </a:lnRef>
          <a:fillRef idx="2">
            <a:schemeClr val="accent3"/>
          </a:fillRef>
          <a:effectRef idx="1">
            <a:schemeClr val="accent3"/>
          </a:effectRef>
          <a:fontRef idx="minor">
            <a:schemeClr val="dk1"/>
          </a:fontRef>
        </p:style>
        <p:txBody>
          <a:bodyPr>
            <a:normAutofit/>
          </a:bodyPr>
          <a:lstStyle/>
          <a:p>
            <a:r>
              <a:rPr lang="sr-Cyrl-RS" sz="3600" dirty="0" smtClean="0"/>
              <a:t>ДЕЖУРНА СОБА</a:t>
            </a:r>
            <a:endParaRPr lang="en-US" sz="3600" dirty="0"/>
          </a:p>
        </p:txBody>
      </p:sp>
      <p:sp>
        <p:nvSpPr>
          <p:cNvPr id="3" name="Content Placeholder 2"/>
          <p:cNvSpPr>
            <a:spLocks noGrp="1"/>
          </p:cNvSpPr>
          <p:nvPr>
            <p:ph sz="half" idx="1"/>
          </p:nvPr>
        </p:nvSpPr>
        <p:spPr>
          <a:xfrm>
            <a:off x="457200" y="1628800"/>
            <a:ext cx="4329114" cy="4943472"/>
          </a:xfrm>
        </p:spPr>
        <p:txBody>
          <a:bodyPr>
            <a:normAutofit/>
          </a:bodyPr>
          <a:lstStyle/>
          <a:p>
            <a:pPr>
              <a:buNone/>
            </a:pPr>
            <a:r>
              <a:rPr lang="sr-Cyrl-RS" sz="1600" dirty="0" smtClean="0"/>
              <a:t>ЦИЉЕВИ</a:t>
            </a:r>
          </a:p>
          <a:p>
            <a:r>
              <a:rPr lang="sr-Cyrl-RS" sz="1600" dirty="0" smtClean="0"/>
              <a:t>понудити деци која остају дуже у јаслицама нешто другачије активности</a:t>
            </a:r>
          </a:p>
          <a:p>
            <a:r>
              <a:rPr lang="sr-Cyrl-RS" sz="1600" dirty="0" smtClean="0"/>
              <a:t>успоставити бољи контакт </a:t>
            </a:r>
          </a:p>
          <a:p>
            <a:pPr marL="0" indent="0">
              <a:buNone/>
            </a:pPr>
            <a:r>
              <a:rPr lang="sr-Cyrl-RS" sz="1600" dirty="0" smtClean="0"/>
              <a:t>       дете-одрасли</a:t>
            </a:r>
          </a:p>
          <a:p>
            <a:r>
              <a:rPr lang="sr-Cyrl-RS" sz="1600" dirty="0" smtClean="0"/>
              <a:t>олакшати и деци и себи </a:t>
            </a:r>
          </a:p>
          <a:p>
            <a:pPr>
              <a:buNone/>
            </a:pPr>
            <a:r>
              <a:rPr lang="sr-Cyrl-RS" sz="1600" dirty="0" smtClean="0"/>
              <a:t>РЕЗУЛТАТИ</a:t>
            </a:r>
            <a:endParaRPr lang="sr-Cyrl-RS" sz="1600" dirty="0"/>
          </a:p>
          <a:p>
            <a:r>
              <a:rPr lang="sr-Cyrl-RS" sz="1600" dirty="0" smtClean="0"/>
              <a:t>деца активна, један број деце не жели кући, жели још да се игра ...</a:t>
            </a:r>
          </a:p>
          <a:p>
            <a:r>
              <a:rPr lang="sr-Cyrl-RS" sz="1600" dirty="0" smtClean="0"/>
              <a:t>родитељи задовољни (</a:t>
            </a:r>
            <a:r>
              <a:rPr lang="sr-Cyrl-RS" sz="1600" i="1" dirty="0" smtClean="0"/>
              <a:t>Он много воли кад је у овој соби... )</a:t>
            </a:r>
          </a:p>
          <a:p>
            <a:r>
              <a:rPr lang="sr-Cyrl-RS" sz="1600" dirty="0"/>
              <a:t>н</a:t>
            </a:r>
            <a:r>
              <a:rPr lang="sr-Cyrl-RS" sz="1600" dirty="0" smtClean="0"/>
              <a:t>еке од реакција деце на играчке: </a:t>
            </a:r>
            <a:r>
              <a:rPr lang="sr-Cyrl-RS" sz="1600" i="1" dirty="0" smtClean="0"/>
              <a:t>Нећу ту, ‘оћу оне лопте. Могу ја да напуним? Где су му очи? Није зеленпака, него ц’венпака. Ајде причај још. Могу ја на тобоган?</a:t>
            </a:r>
            <a:endParaRPr lang="en-US" sz="1600" i="1" dirty="0"/>
          </a:p>
        </p:txBody>
      </p:sp>
      <p:pic>
        <p:nvPicPr>
          <p:cNvPr id="16386" name="Picture 2"/>
          <p:cNvPicPr>
            <a:picLocks noGrp="1" noChangeAspect="1" noChangeArrowheads="1"/>
          </p:cNvPicPr>
          <p:nvPr>
            <p:ph sz="half" idx="2"/>
          </p:nvPr>
        </p:nvPicPr>
        <p:blipFill>
          <a:blip r:embed="rId2"/>
          <a:srcRect/>
          <a:stretch>
            <a:fillRect/>
          </a:stretch>
        </p:blipFill>
        <p:spPr bwMode="auto">
          <a:xfrm>
            <a:off x="4970264" y="1600200"/>
            <a:ext cx="3394472" cy="4525963"/>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normAutofit/>
          </a:bodyPr>
          <a:lstStyle/>
          <a:p>
            <a:r>
              <a:rPr lang="sr-Cyrl-RS" sz="3600" dirty="0" smtClean="0"/>
              <a:t>ПРОБЛЕМСКА ПРИЧА </a:t>
            </a:r>
            <a:endParaRPr lang="en-US" sz="3600" dirty="0"/>
          </a:p>
        </p:txBody>
      </p:sp>
      <p:sp>
        <p:nvSpPr>
          <p:cNvPr id="3" name="Content Placeholder 2"/>
          <p:cNvSpPr>
            <a:spLocks noGrp="1"/>
          </p:cNvSpPr>
          <p:nvPr>
            <p:ph sz="half" idx="1"/>
          </p:nvPr>
        </p:nvSpPr>
        <p:spPr/>
        <p:txBody>
          <a:bodyPr>
            <a:normAutofit fontScale="77500" lnSpcReduction="20000"/>
          </a:bodyPr>
          <a:lstStyle/>
          <a:p>
            <a:r>
              <a:rPr lang="sr-Cyrl-RS" sz="2000" dirty="0"/>
              <a:t>Т</a:t>
            </a:r>
            <a:r>
              <a:rPr lang="sr-Cyrl-RS" sz="2000" dirty="0" smtClean="0"/>
              <a:t>оком дана се дешавају различите ситуације за које је деци потребно објашњење и помоћ у решавању – од охрабривања да ступе у интеракцију са децом или другим одраслим, до учења дељења играчака, разумевања узрока и последица, подршке у изражавању љутње, одлагању потреба...</a:t>
            </a:r>
          </a:p>
          <a:p>
            <a:r>
              <a:rPr lang="sr-Cyrl-RS" sz="2000" dirty="0"/>
              <a:t>Р</a:t>
            </a:r>
            <a:r>
              <a:rPr lang="sr-Cyrl-RS" sz="2000" dirty="0" smtClean="0"/>
              <a:t>ешавамо проблем ситуације током дана, али смо издвојили и посебно време за причање прича које ће нас подсетити на начине решавања и сналажење у датим ситуацијама, са деци познатим јунацима.</a:t>
            </a:r>
          </a:p>
          <a:p>
            <a:r>
              <a:rPr lang="sr-Cyrl-RS" sz="2000" dirty="0" smtClean="0"/>
              <a:t>У мирном делу собе, на тераси или на дворишту импровизујући реализујемо </a:t>
            </a:r>
            <a:r>
              <a:rPr lang="sr-Cyrl-RS" sz="2000" dirty="0"/>
              <a:t>познате </a:t>
            </a:r>
            <a:r>
              <a:rPr lang="sr-Cyrl-RS" sz="2000" dirty="0" smtClean="0"/>
              <a:t>приче или их </a:t>
            </a:r>
            <a:r>
              <a:rPr lang="sr-Cyrl-RS" sz="2000" dirty="0"/>
              <a:t>по </a:t>
            </a:r>
            <a:r>
              <a:rPr lang="sr-Cyrl-RS" sz="2000" dirty="0" smtClean="0"/>
              <a:t>потреби измислим.</a:t>
            </a:r>
            <a:endParaRPr lang="en-US" dirty="0"/>
          </a:p>
        </p:txBody>
      </p:sp>
      <p:sp>
        <p:nvSpPr>
          <p:cNvPr id="4" name="Content Placeholder 3"/>
          <p:cNvSpPr>
            <a:spLocks noGrp="1"/>
          </p:cNvSpPr>
          <p:nvPr>
            <p:ph sz="half" idx="2"/>
          </p:nvPr>
        </p:nvSpPr>
        <p:spPr/>
        <p:txBody>
          <a:bodyPr>
            <a:normAutofit fontScale="77500" lnSpcReduction="20000"/>
          </a:bodyPr>
          <a:lstStyle/>
          <a:p>
            <a:r>
              <a:rPr lang="sr-Cyrl-RS" sz="2000" dirty="0" smtClean="0"/>
              <a:t>За сваку причу се припреме лутке ,са којима се упознамо у уводном делу, испричамо причу и у завршном делу разговарамо, објашњавамо и играју се луткама...</a:t>
            </a:r>
          </a:p>
          <a:p>
            <a:r>
              <a:rPr lang="sr-Cyrl-RS" sz="2000" dirty="0" smtClean="0"/>
              <a:t>Неколико деце веома озбиљно реагује на савете и током дана их примењује и опомиње друге.</a:t>
            </a:r>
          </a:p>
          <a:p>
            <a:r>
              <a:rPr lang="sr-Cyrl-RS" sz="2000" dirty="0" smtClean="0"/>
              <a:t>Једна прича се може користити на различите начине. </a:t>
            </a:r>
            <a:endParaRPr lang="sr-Cyrl-RS" sz="2000" dirty="0"/>
          </a:p>
          <a:p>
            <a:r>
              <a:rPr lang="sr-Cyrl-RS" sz="2000" dirty="0" smtClean="0"/>
              <a:t>Понављањем приче и осталим данима усвајају жељена правила понашања. </a:t>
            </a:r>
          </a:p>
          <a:p>
            <a:r>
              <a:rPr lang="sr-Cyrl-RS" sz="2000" dirty="0" smtClean="0"/>
              <a:t>Неке од прича које су коришћене:</a:t>
            </a:r>
          </a:p>
          <a:p>
            <a:pPr marL="0" indent="0">
              <a:buNone/>
            </a:pPr>
            <a:r>
              <a:rPr lang="sr-Cyrl-RS" sz="2000" dirty="0" smtClean="0"/>
              <a:t>	-Прича о плакању,  Б. Прокјофјев</a:t>
            </a:r>
          </a:p>
          <a:p>
            <a:pPr marL="0" indent="0">
              <a:buNone/>
            </a:pPr>
            <a:r>
              <a:rPr lang="sr-Cyrl-RS" sz="2000" dirty="0" smtClean="0"/>
              <a:t>	-Јабука, (учење дељења)</a:t>
            </a:r>
          </a:p>
          <a:p>
            <a:pPr marL="0" indent="0">
              <a:buNone/>
            </a:pPr>
            <a:r>
              <a:rPr lang="sr-Cyrl-RS" sz="2000" dirty="0" smtClean="0"/>
              <a:t>	-Маца папучарка, ( учење бриге о  	својим стварима)</a:t>
            </a:r>
          </a:p>
          <a:p>
            <a:pPr marL="0" indent="0">
              <a:buNone/>
            </a:pPr>
            <a:r>
              <a:rPr lang="sr-Cyrl-RS" sz="2000" dirty="0" smtClean="0"/>
              <a:t>	-4 девојчице, Д. Лукић (за развој 	самопоуздања)... </a:t>
            </a:r>
            <a:endParaRPr lang="en-US"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normAutofit/>
          </a:bodyPr>
          <a:lstStyle/>
          <a:p>
            <a:r>
              <a:rPr lang="sr-Cyrl-RS" sz="3200" dirty="0" smtClean="0"/>
              <a:t>ПОДРШКА РОДИТЕЉИМА У РАЗУМЕВАЊУ ДЕЦЕ - ПАНО ЗА РОДИТЕЉЕ</a:t>
            </a:r>
            <a:endParaRPr lang="en-US" sz="3200" dirty="0"/>
          </a:p>
        </p:txBody>
      </p:sp>
      <p:sp>
        <p:nvSpPr>
          <p:cNvPr id="3" name="Content Placeholder 2"/>
          <p:cNvSpPr>
            <a:spLocks noGrp="1"/>
          </p:cNvSpPr>
          <p:nvPr>
            <p:ph sz="half" idx="1"/>
          </p:nvPr>
        </p:nvSpPr>
        <p:spPr>
          <a:xfrm>
            <a:off x="457200" y="1428736"/>
            <a:ext cx="4038600" cy="5000660"/>
          </a:xfrm>
        </p:spPr>
        <p:txBody>
          <a:bodyPr>
            <a:normAutofit fontScale="40000" lnSpcReduction="20000"/>
          </a:bodyPr>
          <a:lstStyle/>
          <a:p>
            <a:r>
              <a:rPr lang="sr-Cyrl-RS" sz="4200" dirty="0" smtClean="0"/>
              <a:t>деца схватају свет око себе кроз оно што искусе</a:t>
            </a:r>
          </a:p>
          <a:p>
            <a:r>
              <a:rPr lang="sr-Cyrl-RS" sz="4200" dirty="0" smtClean="0"/>
              <a:t>више понашањем него речима показују жељу за самосталношћу</a:t>
            </a:r>
          </a:p>
          <a:p>
            <a:r>
              <a:rPr lang="sr-Cyrl-RS" sz="4200" dirty="0" smtClean="0"/>
              <a:t>то што једног момента желе сами нешто да ураде а следећег то траже од одраслог је потреба да су сигурна и самостална </a:t>
            </a:r>
          </a:p>
          <a:p>
            <a:r>
              <a:rPr lang="sr-Cyrl-RS" sz="4200" dirty="0" smtClean="0"/>
              <a:t>спремност да самостално </a:t>
            </a:r>
            <a:r>
              <a:rPr lang="sr-Cyrl-RS" sz="4200" dirty="0" smtClean="0">
                <a:solidFill>
                  <a:srgbClr val="FF0000"/>
                </a:solidFill>
              </a:rPr>
              <a:t>ради ствари</a:t>
            </a:r>
            <a:r>
              <a:rPr lang="sr-Cyrl-RS" sz="4200" dirty="0" smtClean="0"/>
              <a:t> зависи од дететовог развоја крупне и ситне моторике, разумевања узрока и последице и жеље да ради само</a:t>
            </a:r>
          </a:p>
          <a:p>
            <a:r>
              <a:rPr lang="sr-Cyrl-RS" sz="4200" i="1" dirty="0" smtClean="0"/>
              <a:t>Важно је подржати га уз постављање граница од опасног понашања.</a:t>
            </a:r>
          </a:p>
        </p:txBody>
      </p:sp>
      <p:sp>
        <p:nvSpPr>
          <p:cNvPr id="4" name="Content Placeholder 3"/>
          <p:cNvSpPr>
            <a:spLocks noGrp="1"/>
          </p:cNvSpPr>
          <p:nvPr>
            <p:ph sz="half" idx="2"/>
          </p:nvPr>
        </p:nvSpPr>
        <p:spPr>
          <a:xfrm>
            <a:off x="4643438" y="1571612"/>
            <a:ext cx="4038600" cy="5072098"/>
          </a:xfrm>
        </p:spPr>
        <p:txBody>
          <a:bodyPr>
            <a:normAutofit fontScale="40000" lnSpcReduction="20000"/>
          </a:bodyPr>
          <a:lstStyle/>
          <a:p>
            <a:r>
              <a:rPr lang="sr-Cyrl-RS" sz="4200" dirty="0" smtClean="0"/>
              <a:t>обување, брисање носића, пијење из шоље – за одрасле рутина, за децу важна вештина</a:t>
            </a:r>
          </a:p>
          <a:p>
            <a:r>
              <a:rPr lang="sr-Cyrl-RS" sz="4200" dirty="0" smtClean="0"/>
              <a:t>подршка детету - јасно вербално објаснити и показати радњу</a:t>
            </a:r>
          </a:p>
          <a:p>
            <a:r>
              <a:rPr lang="sr-Cyrl-RS" sz="4200" dirty="0" smtClean="0"/>
              <a:t>дати времена детету колико му треба</a:t>
            </a:r>
          </a:p>
          <a:p>
            <a:r>
              <a:rPr lang="sr-Cyrl-RS" sz="4200" dirty="0" smtClean="0"/>
              <a:t>понављати радњу</a:t>
            </a:r>
          </a:p>
          <a:p>
            <a:r>
              <a:rPr lang="sr-Cyrl-RS" sz="4200" dirty="0" smtClean="0"/>
              <a:t>бити стрпљив јер ће бити несигурни</a:t>
            </a:r>
          </a:p>
          <a:p>
            <a:r>
              <a:rPr lang="sr-Cyrl-RS" sz="4200" dirty="0" smtClean="0"/>
              <a:t>похвала помаже</a:t>
            </a:r>
          </a:p>
          <a:p>
            <a:r>
              <a:rPr lang="sr-Cyrl-RS" sz="4200" dirty="0"/>
              <a:t>с</a:t>
            </a:r>
            <a:r>
              <a:rPr lang="sr-Cyrl-RS" sz="4200" dirty="0" smtClean="0"/>
              <a:t>вака од ових рутинских радњи помаже детету у развоју:</a:t>
            </a:r>
          </a:p>
          <a:p>
            <a:pPr>
              <a:buNone/>
            </a:pPr>
            <a:r>
              <a:rPr lang="sr-Cyrl-RS" sz="4200" dirty="0" smtClean="0"/>
              <a:t>        -говора</a:t>
            </a:r>
          </a:p>
          <a:p>
            <a:pPr>
              <a:buNone/>
            </a:pPr>
            <a:r>
              <a:rPr lang="sr-Cyrl-RS" sz="4200" dirty="0" smtClean="0"/>
              <a:t>        -ситне моторике</a:t>
            </a:r>
          </a:p>
          <a:p>
            <a:pPr>
              <a:buNone/>
            </a:pPr>
            <a:r>
              <a:rPr lang="sr-Cyrl-RS" sz="4200" dirty="0" smtClean="0"/>
              <a:t>        -концентрације</a:t>
            </a:r>
          </a:p>
          <a:p>
            <a:pPr>
              <a:buNone/>
            </a:pPr>
            <a:r>
              <a:rPr lang="sr-Cyrl-RS" sz="4200" dirty="0" smtClean="0"/>
              <a:t>        -учења истрајности...</a:t>
            </a:r>
          </a:p>
          <a:p>
            <a:pPr>
              <a:buNone/>
            </a:pPr>
            <a:endParaRPr lang="sr-Cyrl-RS" sz="4200" dirty="0" smtClean="0"/>
          </a:p>
          <a:p>
            <a:pPr>
              <a:buNone/>
            </a:pPr>
            <a:r>
              <a:rPr lang="sr-Cyrl-RS" sz="4200" dirty="0" smtClean="0"/>
              <a:t>        </a:t>
            </a:r>
          </a:p>
          <a:p>
            <a:pPr>
              <a:buNone/>
            </a:pPr>
            <a:endParaRPr lang="en-US" sz="3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normAutofit/>
          </a:bodyPr>
          <a:lstStyle/>
          <a:p>
            <a:r>
              <a:rPr lang="sr-Cyrl-RS" sz="3600" dirty="0" smtClean="0"/>
              <a:t>ПРОДУКТИ АКТИВНОСТИ</a:t>
            </a:r>
            <a:endParaRPr lang="en-US" sz="3600" dirty="0"/>
          </a:p>
        </p:txBody>
      </p:sp>
      <p:sp>
        <p:nvSpPr>
          <p:cNvPr id="3" name="Content Placeholder 2"/>
          <p:cNvSpPr>
            <a:spLocks noGrp="1"/>
          </p:cNvSpPr>
          <p:nvPr>
            <p:ph sz="half" idx="1"/>
          </p:nvPr>
        </p:nvSpPr>
        <p:spPr>
          <a:xfrm>
            <a:off x="457200" y="2492896"/>
            <a:ext cx="4038600" cy="3633267"/>
          </a:xfrm>
        </p:spPr>
        <p:txBody>
          <a:bodyPr>
            <a:normAutofit/>
          </a:bodyPr>
          <a:lstStyle/>
          <a:p>
            <a:r>
              <a:rPr lang="sr-Cyrl-RS" sz="1600" dirty="0" smtClean="0"/>
              <a:t>фотографије дечије игре</a:t>
            </a:r>
          </a:p>
          <a:p>
            <a:r>
              <a:rPr lang="sr-Cyrl-RS" sz="1600" dirty="0" smtClean="0"/>
              <a:t>дечији радови</a:t>
            </a:r>
          </a:p>
          <a:p>
            <a:r>
              <a:rPr lang="sr-Cyrl-RS" sz="1600" dirty="0" smtClean="0"/>
              <a:t>лутке од крпица, марама, крпењаче</a:t>
            </a:r>
          </a:p>
          <a:p>
            <a:r>
              <a:rPr lang="sr-Cyrl-RS" sz="1600" dirty="0" smtClean="0"/>
              <a:t>проблемске приче</a:t>
            </a:r>
          </a:p>
          <a:p>
            <a:r>
              <a:rPr lang="sr-Cyrl-RS" sz="1600" dirty="0" smtClean="0"/>
              <a:t>песмице које најављују активности – промене активности</a:t>
            </a:r>
          </a:p>
          <a:p>
            <a:r>
              <a:rPr lang="sr-Cyrl-RS" sz="1600" dirty="0" smtClean="0"/>
              <a:t>подаци посматрања –  даље планирање </a:t>
            </a:r>
            <a:endParaRPr lang="en-US" sz="1600" dirty="0"/>
          </a:p>
        </p:txBody>
      </p:sp>
      <p:pic>
        <p:nvPicPr>
          <p:cNvPr id="6" name="Picture 2"/>
          <p:cNvPicPr>
            <a:picLocks noGrp="1" noChangeAspect="1" noChangeArrowheads="1"/>
          </p:cNvPicPr>
          <p:nvPr>
            <p:ph sz="half" idx="2"/>
          </p:nvPr>
        </p:nvPicPr>
        <p:blipFill>
          <a:blip r:embed="rId2" cstate="print"/>
          <a:srcRect/>
          <a:stretch>
            <a:fillRect/>
          </a:stretch>
        </p:blipFill>
        <p:spPr bwMode="auto">
          <a:xfrm>
            <a:off x="4963510" y="1600200"/>
            <a:ext cx="3407979" cy="4525963"/>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normAutofit/>
          </a:bodyPr>
          <a:lstStyle/>
          <a:p>
            <a:r>
              <a:rPr lang="sr-Cyrl-RS" sz="3200" dirty="0" smtClean="0"/>
              <a:t>ЕВАЛУАЦИЈА И ШТА ДАЉЕ...</a:t>
            </a:r>
            <a:endParaRPr lang="en-US" sz="3200" dirty="0"/>
          </a:p>
        </p:txBody>
      </p:sp>
      <p:sp>
        <p:nvSpPr>
          <p:cNvPr id="3" name="Content Placeholder 2"/>
          <p:cNvSpPr>
            <a:spLocks noGrp="1"/>
          </p:cNvSpPr>
          <p:nvPr>
            <p:ph sz="half" idx="1"/>
          </p:nvPr>
        </p:nvSpPr>
        <p:spPr/>
        <p:txBody>
          <a:bodyPr>
            <a:normAutofit fontScale="70000" lnSpcReduction="20000"/>
          </a:bodyPr>
          <a:lstStyle/>
          <a:p>
            <a:pPr>
              <a:buNone/>
            </a:pPr>
            <a:r>
              <a:rPr lang="sr-Cyrl-RS" sz="2400" dirty="0" smtClean="0"/>
              <a:t>       </a:t>
            </a:r>
            <a:r>
              <a:rPr lang="sr-Cyrl-RS" sz="2400" b="1" dirty="0" smtClean="0"/>
              <a:t>ЕВАЛУАЦИЈА </a:t>
            </a:r>
          </a:p>
          <a:p>
            <a:r>
              <a:rPr lang="sr-Cyrl-RS" sz="2400" dirty="0" smtClean="0"/>
              <a:t>обогаћена васпитна средина природним материјаима и </a:t>
            </a:r>
            <a:r>
              <a:rPr lang="sr-Cyrl-RS" sz="2400" i="1" dirty="0" smtClean="0"/>
              <a:t>заборављеним </a:t>
            </a:r>
            <a:r>
              <a:rPr lang="sr-Cyrl-RS" sz="2400" dirty="0" smtClean="0"/>
              <a:t>крпењачама и шивеним луткама</a:t>
            </a:r>
          </a:p>
          <a:p>
            <a:r>
              <a:rPr lang="sr-Cyrl-RS" sz="2400" dirty="0" smtClean="0"/>
              <a:t>боља комуникација </a:t>
            </a:r>
          </a:p>
          <a:p>
            <a:pPr marL="0" indent="0">
              <a:buNone/>
            </a:pPr>
            <a:r>
              <a:rPr lang="sr-Cyrl-RS" sz="2400" dirty="0"/>
              <a:t> </a:t>
            </a:r>
            <a:r>
              <a:rPr lang="sr-Cyrl-RS" sz="2400" dirty="0" smtClean="0"/>
              <a:t>      дете – одрасли</a:t>
            </a:r>
          </a:p>
          <a:p>
            <a:r>
              <a:rPr lang="sr-Cyrl-RS" sz="2400" dirty="0" smtClean="0"/>
              <a:t>деца самосталнија, сигурнија у своје способности, чешће иницирају своју игру...</a:t>
            </a:r>
          </a:p>
          <a:p>
            <a:r>
              <a:rPr lang="sr-Cyrl-RS" sz="2400" dirty="0" smtClean="0"/>
              <a:t>родитељи укључени у рад у групи</a:t>
            </a:r>
          </a:p>
          <a:p>
            <a:r>
              <a:rPr lang="sr-Cyrl-RS" sz="2400" dirty="0" smtClean="0"/>
              <a:t>остварен контакт са природом –  природним покретима, природним звуком и природним материјалима</a:t>
            </a:r>
            <a:endParaRPr lang="sr-Cyrl-RS" sz="2400" dirty="0"/>
          </a:p>
          <a:p>
            <a:r>
              <a:rPr lang="sr-Cyrl-RS" sz="2400" dirty="0" smtClean="0"/>
              <a:t>...</a:t>
            </a:r>
            <a:endParaRPr lang="en-US" sz="2400" dirty="0"/>
          </a:p>
        </p:txBody>
      </p:sp>
      <p:sp>
        <p:nvSpPr>
          <p:cNvPr id="4" name="Content Placeholder 3"/>
          <p:cNvSpPr>
            <a:spLocks noGrp="1"/>
          </p:cNvSpPr>
          <p:nvPr>
            <p:ph sz="half" idx="2"/>
          </p:nvPr>
        </p:nvSpPr>
        <p:spPr>
          <a:xfrm>
            <a:off x="4648200" y="1600200"/>
            <a:ext cx="4038600" cy="4972072"/>
          </a:xfrm>
        </p:spPr>
        <p:txBody>
          <a:bodyPr>
            <a:normAutofit fontScale="70000" lnSpcReduction="20000"/>
          </a:bodyPr>
          <a:lstStyle/>
          <a:p>
            <a:pPr>
              <a:buNone/>
            </a:pPr>
            <a:r>
              <a:rPr lang="sr-Cyrl-RS" sz="2400" dirty="0" smtClean="0"/>
              <a:t>     </a:t>
            </a:r>
            <a:r>
              <a:rPr lang="sr-Cyrl-RS" sz="2400" b="1" dirty="0" smtClean="0"/>
              <a:t>НАСТАВЉАМО ДА...</a:t>
            </a:r>
          </a:p>
          <a:p>
            <a:r>
              <a:rPr lang="sr-Cyrl-RS" sz="2400" dirty="0" smtClean="0"/>
              <a:t>уводимо нове песме и приче праћене покретом</a:t>
            </a:r>
          </a:p>
          <a:p>
            <a:r>
              <a:rPr lang="sr-Cyrl-RS" sz="2400" dirty="0" smtClean="0"/>
              <a:t>израђујемо играчаке са децом</a:t>
            </a:r>
          </a:p>
          <a:p>
            <a:r>
              <a:rPr lang="sr-Cyrl-RS" sz="2400" dirty="0" smtClean="0"/>
              <a:t>осмишљавамо активности са децом </a:t>
            </a:r>
          </a:p>
          <a:p>
            <a:r>
              <a:rPr lang="sr-Cyrl-RS" sz="2400" dirty="0"/>
              <a:t>у</a:t>
            </a:r>
            <a:r>
              <a:rPr lang="sr-Cyrl-RS" sz="2400" dirty="0" smtClean="0"/>
              <a:t>напређујемо рад са родитељима кроз размену мишљења о самосталности деце кроз:</a:t>
            </a:r>
          </a:p>
          <a:p>
            <a:pPr marL="457200" lvl="3" indent="0">
              <a:buNone/>
            </a:pPr>
            <a:r>
              <a:rPr lang="sr-Cyrl-RS" sz="2200" dirty="0" smtClean="0"/>
              <a:t>- демонстрирање </a:t>
            </a:r>
            <a:r>
              <a:rPr lang="sr-Cyrl-RS" sz="2200" dirty="0"/>
              <a:t>подстицајних </a:t>
            </a:r>
            <a:r>
              <a:rPr lang="sr-Cyrl-RS" sz="2200" dirty="0" smtClean="0"/>
              <a:t>активности, анализу и </a:t>
            </a:r>
            <a:r>
              <a:rPr lang="sr-Cyrl-RS" sz="2200" dirty="0"/>
              <a:t>појашњавање добрих страна </a:t>
            </a:r>
            <a:r>
              <a:rPr lang="sr-Cyrl-RS" sz="2200" dirty="0" smtClean="0"/>
              <a:t>такве врсте рада  са децом (на родитељским </a:t>
            </a:r>
            <a:r>
              <a:rPr lang="sr-Cyrl-RS" sz="2200" dirty="0"/>
              <a:t>састанцима, радионицама</a:t>
            </a:r>
            <a:r>
              <a:rPr lang="sr-Cyrl-RS" sz="2200" dirty="0" smtClean="0"/>
              <a:t>...) </a:t>
            </a:r>
            <a:endParaRPr lang="sr-Cyrl-RS" sz="2200" dirty="0"/>
          </a:p>
          <a:p>
            <a:pPr marL="457200" lvl="3" indent="0">
              <a:buNone/>
            </a:pPr>
            <a:r>
              <a:rPr lang="sr-Cyrl-RS" sz="2200" i="1" dirty="0" smtClean="0"/>
              <a:t>- нарочита </a:t>
            </a:r>
            <a:r>
              <a:rPr lang="sr-Cyrl-RS" sz="2200" i="1" dirty="0"/>
              <a:t>пажња се поклања родитељима који реагују на овај начина: Све вам је тешко!.. </a:t>
            </a:r>
          </a:p>
          <a:p>
            <a:r>
              <a:rPr lang="sr-Cyrl-RS" sz="2400" dirty="0"/>
              <a:t>с</a:t>
            </a:r>
            <a:r>
              <a:rPr lang="sr-Cyrl-RS" sz="2400" dirty="0" smtClean="0"/>
              <a:t>адимо и негујемо биљке (јагоде...)</a:t>
            </a:r>
          </a:p>
          <a:p>
            <a:r>
              <a:rPr lang="sr-Cyrl-RS" sz="2400" dirty="0" smtClean="0"/>
              <a:t>уживамо у радној и тихој атмосфери...</a:t>
            </a:r>
          </a:p>
          <a:p>
            <a:pPr>
              <a:buFontTx/>
              <a:buChar char="-"/>
            </a:pPr>
            <a:endParaRPr lang="sr-Cyrl-RS" sz="2900" dirty="0" smtClean="0"/>
          </a:p>
          <a:p>
            <a:pPr>
              <a:buFontTx/>
              <a:buChar char="-"/>
            </a:pPr>
            <a:endParaRPr lang="sr-Cyrl-RS" sz="3100" dirty="0" smtClean="0"/>
          </a:p>
          <a:p>
            <a:pPr>
              <a:buFontTx/>
              <a:buChar char="-"/>
            </a:pPr>
            <a:endParaRPr lang="sr-Cyrl-RS" sz="2900" dirty="0" smtClean="0"/>
          </a:p>
          <a:p>
            <a:pPr>
              <a:buFontTx/>
              <a:buChar char="-"/>
            </a:pPr>
            <a:endParaRPr lang="sr-Cyrl-RS" dirty="0" smtClean="0"/>
          </a:p>
          <a:p>
            <a:pPr>
              <a:buFontTx/>
              <a:buChar char="-"/>
            </a:pPr>
            <a:endParaRPr lang="sr-Cyrl-RS" dirty="0" smtClean="0"/>
          </a:p>
          <a:p>
            <a:pPr>
              <a:buFontTx/>
              <a:buChar char="-"/>
            </a:pP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normAutofit/>
          </a:bodyPr>
          <a:lstStyle/>
          <a:p>
            <a:r>
              <a:rPr lang="sr-Cyrl-RS" sz="3600" dirty="0" smtClean="0"/>
              <a:t>ХВАЛА НА ПАЖЊИ</a:t>
            </a:r>
            <a:endParaRPr lang="en-US" sz="3600" dirty="0"/>
          </a:p>
        </p:txBody>
      </p:sp>
      <p:pic>
        <p:nvPicPr>
          <p:cNvPr id="1026" name="Picture 2"/>
          <p:cNvPicPr>
            <a:picLocks noGrp="1" noChangeAspect="1" noChangeArrowheads="1"/>
          </p:cNvPicPr>
          <p:nvPr>
            <p:ph sz="half" idx="1"/>
          </p:nvPr>
        </p:nvPicPr>
        <p:blipFill>
          <a:blip r:embed="rId2" cstate="print"/>
          <a:srcRect/>
          <a:stretch>
            <a:fillRect/>
          </a:stretch>
        </p:blipFill>
        <p:spPr bwMode="auto">
          <a:xfrm>
            <a:off x="989870" y="1600200"/>
            <a:ext cx="3582130" cy="4686319"/>
          </a:xfrm>
          <a:prstGeom prst="rect">
            <a:avLst/>
          </a:prstGeom>
          <a:noFill/>
          <a:ln w="9525">
            <a:noFill/>
            <a:miter lim="800000"/>
            <a:headEnd/>
            <a:tailEnd/>
          </a:ln>
          <a:effectLst/>
        </p:spPr>
      </p:pic>
      <p:pic>
        <p:nvPicPr>
          <p:cNvPr id="1027" name="Picture 3"/>
          <p:cNvPicPr>
            <a:picLocks noGrp="1" noChangeAspect="1" noChangeArrowheads="1"/>
          </p:cNvPicPr>
          <p:nvPr>
            <p:ph sz="half" idx="2"/>
          </p:nvPr>
        </p:nvPicPr>
        <p:blipFill>
          <a:blip r:embed="rId3" cstate="print"/>
          <a:srcRect/>
          <a:stretch>
            <a:fillRect/>
          </a:stretch>
        </p:blipFill>
        <p:spPr bwMode="auto">
          <a:xfrm>
            <a:off x="5068011" y="1600200"/>
            <a:ext cx="3198979" cy="4686320"/>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764</TotalTime>
  <Words>2027</Words>
  <Application>Microsoft Office PowerPoint</Application>
  <PresentationFormat>On-screen Show (4:3)</PresentationFormat>
  <Paragraphs>184</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 ЗЕЛЕНКАПИН ЧЕТВРТАК ПРИМЕНА ВАЛДОРФ ПРИНЦИПА У ЈАСЛИЦАМА  </vt:lpstr>
      <vt:lpstr>МОТИВИ И ЦИЉЕВИ </vt:lpstr>
      <vt:lpstr>ПЛАН РАДА - КОРАЦИ</vt:lpstr>
      <vt:lpstr>РЕАЛИЗАЦИЈА </vt:lpstr>
      <vt:lpstr>ЗЕЛЕНКАПИН ЧЕТВРТАК - РИТАМ ДАНА</vt:lpstr>
      <vt:lpstr>ИЗРАДА ИГРАЧАКА ТОКОМ ПРИЈЕМА ДЕЦЕ</vt:lpstr>
      <vt:lpstr>УЧЕШЋЕ ДЕЦЕ И РОДИТЕЉА У ИЗРАДИ И НАБАВЦИ ИГРОВНОГ МАТЕРИЈАЛА</vt:lpstr>
      <vt:lpstr>ГОВОРНО-ПОКРЕТНЕ ИГРЕ –  УВОДНА ПРИЧА И КОЛО</vt:lpstr>
      <vt:lpstr>АКТИВНОСТИ СЛИКАЊА И ВАЈАЊА ТЕСТА </vt:lpstr>
      <vt:lpstr>MОТОРИКА</vt:lpstr>
      <vt:lpstr>КРПЕЊАЧЕ, МЕЗИМЦИ </vt:lpstr>
      <vt:lpstr>СВАКОДНЕВНЕ АКТИВНОСТИ - МОГУ САМ, МОГУ ДА ПОМОГНЕМ...</vt:lpstr>
      <vt:lpstr>УЧЕШЋЕ У ХИГИЈЕНИ ИГРАЧАКА</vt:lpstr>
      <vt:lpstr>НА ОТВОРЕНОМ</vt:lpstr>
      <vt:lpstr>САМОСТАЛНА ПРИПРЕМА УЖИНЕ</vt:lpstr>
      <vt:lpstr>ОМИЉЕНА АКТИВНОСТ- КОРПА ИЗНЕНАЂЕЊА</vt:lpstr>
      <vt:lpstr>ТЕРАСА </vt:lpstr>
      <vt:lpstr>ДЕЖУРНА СОБА</vt:lpstr>
      <vt:lpstr>ПРОБЛЕМСКА ПРИЧА </vt:lpstr>
      <vt:lpstr>ПОДРШКА РОДИТЕЉИМА У РАЗУМЕВАЊУ ДЕЦЕ - ПАНО ЗА РОДИТЕЉЕ</vt:lpstr>
      <vt:lpstr>ПРОДУКТИ АКТИВНОСТИ</vt:lpstr>
      <vt:lpstr>ЕВАЛУАЦИЈА И ШТА ДАЉЕ...</vt:lpstr>
      <vt:lpstr>ХВАЛА НА ПАЖЊИ</vt:lpstr>
    </vt:vector>
  </TitlesOfParts>
  <Company>Grizli777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ЗЕЛЕНКАПИН  ЧЕТВРТАК Примена Валдорф  принципа у јаслицама</dc:title>
  <dc:creator>Milos</dc:creator>
  <cp:lastModifiedBy>Sndra</cp:lastModifiedBy>
  <cp:revision>78</cp:revision>
  <dcterms:created xsi:type="dcterms:W3CDTF">2016-07-30T08:13:10Z</dcterms:created>
  <dcterms:modified xsi:type="dcterms:W3CDTF">2017-01-24T12:16:12Z</dcterms:modified>
</cp:coreProperties>
</file>